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5"/>
  </p:notesMasterIdLst>
  <p:handoutMasterIdLst>
    <p:handoutMasterId r:id="rId26"/>
  </p:handoutMasterIdLst>
  <p:sldIdLst>
    <p:sldId id="256" r:id="rId2"/>
    <p:sldId id="377" r:id="rId3"/>
    <p:sldId id="385" r:id="rId4"/>
    <p:sldId id="368" r:id="rId5"/>
    <p:sldId id="365" r:id="rId6"/>
    <p:sldId id="369" r:id="rId7"/>
    <p:sldId id="381" r:id="rId8"/>
    <p:sldId id="379" r:id="rId9"/>
    <p:sldId id="372" r:id="rId10"/>
    <p:sldId id="393" r:id="rId11"/>
    <p:sldId id="382" r:id="rId12"/>
    <p:sldId id="384" r:id="rId13"/>
    <p:sldId id="386" r:id="rId14"/>
    <p:sldId id="387" r:id="rId15"/>
    <p:sldId id="389" r:id="rId16"/>
    <p:sldId id="390" r:id="rId17"/>
    <p:sldId id="391" r:id="rId18"/>
    <p:sldId id="392" r:id="rId19"/>
    <p:sldId id="394" r:id="rId20"/>
    <p:sldId id="388" r:id="rId21"/>
    <p:sldId id="395" r:id="rId22"/>
    <p:sldId id="397" r:id="rId23"/>
    <p:sldId id="38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50021"/>
    <a:srgbClr val="800000"/>
    <a:srgbClr val="0099B5"/>
    <a:srgbClr val="EE1433"/>
    <a:srgbClr val="FFFFFF"/>
    <a:srgbClr val="465A66"/>
    <a:srgbClr val="97C000"/>
    <a:srgbClr val="E30083"/>
    <a:srgbClr val="118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82910" autoAdjust="0"/>
  </p:normalViewPr>
  <p:slideViewPr>
    <p:cSldViewPr snapToGrid="0">
      <p:cViewPr>
        <p:scale>
          <a:sx n="61" d="100"/>
          <a:sy n="61" d="100"/>
        </p:scale>
        <p:origin x="-1398" y="-4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a:t>
          </a:r>
          <a:r>
            <a:rPr lang="en-US" sz="1800" dirty="0" smtClean="0"/>
            <a:t>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t>
          </a:r>
          <a:r>
            <a:rPr lang="en-US" sz="1800" kern="1200" dirty="0" smtClean="0"/>
            <a:t>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10/1/2013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10/1/2013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4" Type="http://schemas.openxmlformats.org/officeDocument/2006/relationships/hyperlink" Target="http://theagileexecutive.com/2009/09/29/technical-debt-on-your-balance-shee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innovationgames.com/2010/04/using-innovation-games%C2%AE-to-identify-and-prioritize-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gogamestorm.com/wp-content/uploads/2011/03/speedboat.jpg"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smtClean="0">
                <a:solidFill>
                  <a:srgbClr val="FF0000"/>
                </a:solidFill>
              </a:rPr>
              <a:t>Attention!</a:t>
            </a:r>
          </a:p>
          <a:p>
            <a:endParaRPr lang="en-US" sz="2000" b="0" dirty="0" smtClean="0">
              <a:solidFill>
                <a:srgbClr val="FF0000"/>
              </a:solidFill>
            </a:endParaRPr>
          </a:p>
          <a:p>
            <a:r>
              <a:rPr lang="en-US" sz="2000" b="0" dirty="0" smtClean="0">
                <a:solidFill>
                  <a:srgbClr val="FF0000"/>
                </a:solidFill>
              </a:rPr>
              <a:t>Before opening this template be sure that you have the following fonts installed:</a:t>
            </a:r>
          </a:p>
          <a:p>
            <a:pPr fontAlgn="base"/>
            <a:endParaRPr lang="en-US" sz="1600" b="1" kern="1200" cap="all"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Novecento</a:t>
            </a:r>
            <a:r>
              <a:rPr lang="en-US" sz="1600" b="1" kern="1200" cap="none" dirty="0" smtClean="0">
                <a:solidFill>
                  <a:schemeClr val="tx1"/>
                </a:solidFill>
                <a:effectLst/>
                <a:latin typeface="+mn-lt"/>
                <a:ea typeface="+mn-ea"/>
                <a:cs typeface="+mn-cs"/>
              </a:rPr>
              <a:t> wide font family (6 free weight)</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http://typography.synthview.com</a:t>
            </a:r>
          </a:p>
          <a:p>
            <a:pPr fontAlgn="base"/>
            <a:endParaRPr lang="en-US" sz="1600" b="1" u="sng" kern="1200" cap="none"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Abattis</a:t>
            </a:r>
            <a:r>
              <a:rPr lang="en-US" sz="1600" b="1" kern="1200" cap="none" dirty="0" smtClean="0">
                <a:solidFill>
                  <a:schemeClr val="tx1"/>
                </a:solidFill>
                <a:effectLst/>
                <a:latin typeface="+mn-lt"/>
                <a:ea typeface="+mn-ea"/>
                <a:cs typeface="+mn-cs"/>
              </a:rPr>
              <a:t> </a:t>
            </a:r>
            <a:r>
              <a:rPr lang="en-US" sz="1600" b="1" kern="1200" cap="none" dirty="0" err="1" smtClean="0">
                <a:solidFill>
                  <a:schemeClr val="tx1"/>
                </a:solidFill>
                <a:effectLst/>
                <a:latin typeface="+mn-lt"/>
                <a:ea typeface="+mn-ea"/>
                <a:cs typeface="+mn-cs"/>
              </a:rPr>
              <a:t>Cantarell</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http://www.fontsquirrel.com/fonts/cantarell</a:t>
            </a:r>
          </a:p>
          <a:p>
            <a:pPr fontAlgn="base"/>
            <a:endParaRPr lang="en-US" sz="1600" b="1" u="sng" kern="1200" cap="none"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Icon Sets Fonts:</a:t>
            </a:r>
          </a:p>
          <a:p>
            <a:pPr fontAlgn="base"/>
            <a:endParaRPr lang="en-US" sz="1600" b="1" kern="1200"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raphaelicons-webfont.ttf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http://icons.marekventur.de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iconic_stroke.ttf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http://somerandomdude.com/work/iconic</a:t>
            </a:r>
          </a:p>
          <a:p>
            <a:pPr fontAlgn="base"/>
            <a:r>
              <a:rPr lang="en-US" sz="1600" b="1" kern="1200" dirty="0" smtClean="0">
                <a:solidFill>
                  <a:schemeClr val="tx1"/>
                </a:solidFill>
                <a:effectLst/>
                <a:latin typeface="+mn-lt"/>
                <a:ea typeface="+mn-ea"/>
                <a:cs typeface="+mn-cs"/>
              </a:rPr>
              <a:t>modernpics.otf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http://www.fontsquirrel.com/fonts/modern-pictograms</a:t>
            </a:r>
            <a:endParaRPr 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general_foundicons.ttf,</a:t>
            </a:r>
            <a:r>
              <a:rPr lang="en-US" sz="1600" b="1" kern="1200" baseline="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social_foundicons.ttf, accessibility_foundicons.ttf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http://www.zurb.com/playground/foundation-icons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fontawesome-webfont.ttf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http://fortawesome.github.com/Font-Awesome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Entypo.otf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http://www.fontsquirrel.com/fonts/entypo</a:t>
            </a:r>
          </a:p>
          <a:p>
            <a:pPr fontAlgn="base"/>
            <a:r>
              <a:rPr lang="en-US" sz="1600" b="1" kern="1200" dirty="0" smtClean="0">
                <a:solidFill>
                  <a:schemeClr val="tx1"/>
                </a:solidFill>
                <a:effectLst/>
                <a:latin typeface="+mn-lt"/>
                <a:ea typeface="+mn-ea"/>
                <a:cs typeface="+mn-cs"/>
              </a:rPr>
              <a:t>sosa.ttf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http://www.tenbytwenty.com/sosa.php</a:t>
            </a:r>
          </a:p>
          <a:p>
            <a:pPr fontAlgn="base"/>
            <a:endParaRPr lang="en-US" sz="1600" u="sng" kern="1200" dirty="0" smtClean="0">
              <a:solidFill>
                <a:schemeClr val="tx1"/>
              </a:solidFill>
              <a:effectLst/>
              <a:latin typeface="+mn-lt"/>
              <a:ea typeface="+mn-ea"/>
              <a:cs typeface="+mn-cs"/>
            </a:endParaRPr>
          </a:p>
          <a:p>
            <a:pPr fontAlgn="base"/>
            <a:r>
              <a:rPr lang="en-US" sz="1600" b="0" i="0" u="none" kern="1200" dirty="0" smtClean="0">
                <a:solidFill>
                  <a:schemeClr val="tx1"/>
                </a:solidFill>
                <a:effectLst/>
                <a:latin typeface="+mn-lt"/>
                <a:ea typeface="+mn-ea"/>
                <a:cs typeface="+mn-cs"/>
              </a:rPr>
              <a:t>All fonts are permitted free use in commercial projects</a:t>
            </a:r>
            <a:endParaRPr lang="en-US" sz="160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fosters proactive dialogue through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http://www.infoq.com/news/2010/03/monetizing-technical-debt</a:t>
            </a:r>
            <a:endParaRPr lang="es-PE" dirty="0" smtClean="0"/>
          </a:p>
          <a:p>
            <a:r>
              <a:rPr lang="en-US" sz="1200" b="0" i="0" kern="1200" dirty="0" smtClean="0">
                <a:solidFill>
                  <a:schemeClr val="tx1"/>
                </a:solidFill>
                <a:effectLst/>
                <a:latin typeface="+mn-lt"/>
                <a:ea typeface="+mn-ea"/>
                <a:cs typeface="+mn-cs"/>
              </a:rPr>
              <a:t>Once there is a monetary amount associated with the technical debt, it helps in answering various complex and tricky questions about the software. Israel Gat suggested that unless there is a quantifiable tab on the technical debt, teams generally ignore it to a level where the software decays beyond repair.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TODO: Measure </a:t>
            </a:r>
            <a:r>
              <a:rPr lang="en-US" sz="1200" b="0" i="0" kern="1200" baseline="0" dirty="0" smtClean="0">
                <a:solidFill>
                  <a:schemeClr val="tx1"/>
                </a:solidFill>
                <a:effectLst/>
                <a:latin typeface="+mn-lt"/>
                <a:ea typeface="+mn-ea"/>
                <a:cs typeface="+mn-cs"/>
              </a:rPr>
              <a:t>Defeats </a:t>
            </a:r>
            <a:r>
              <a:rPr lang="en-US" sz="1200" b="0" i="0" kern="1200" baseline="0" dirty="0" err="1" smtClean="0">
                <a:solidFill>
                  <a:schemeClr val="tx1"/>
                </a:solidFill>
                <a:effectLst/>
                <a:latin typeface="+mn-lt"/>
                <a:ea typeface="+mn-ea"/>
                <a:cs typeface="+mn-cs"/>
              </a:rPr>
              <a:t>Dubt</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TODO: Velocity and money</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b="1" kern="1200" dirty="0" smtClean="0">
                <a:solidFill>
                  <a:schemeClr val="tx1"/>
                </a:solidFill>
                <a:effectLst/>
                <a:latin typeface="+mn-lt"/>
                <a:ea typeface="+mn-ea"/>
                <a:cs typeface="+mn-cs"/>
              </a:rPr>
              <a:t>TODO:</a:t>
            </a:r>
            <a:r>
              <a:rPr lang="es-PE" sz="1200" b="1" kern="1200" baseline="0" dirty="0" smtClean="0">
                <a:solidFill>
                  <a:schemeClr val="tx1"/>
                </a:solidFill>
                <a:effectLst/>
                <a:latin typeface="+mn-lt"/>
                <a:ea typeface="+mn-ea"/>
                <a:cs typeface="+mn-cs"/>
              </a:rPr>
              <a:t> </a:t>
            </a:r>
            <a:r>
              <a:rPr lang="es-PE" sz="1200" b="1" kern="1200" dirty="0" err="1" smtClean="0">
                <a:solidFill>
                  <a:schemeClr val="tx1"/>
                </a:solidFill>
                <a:effectLst/>
                <a:latin typeface="+mn-lt"/>
                <a:ea typeface="+mn-ea"/>
                <a:cs typeface="+mn-cs"/>
              </a:rPr>
              <a:t>visualize</a:t>
            </a:r>
            <a:r>
              <a:rPr lang="es-PE" sz="1200" b="1" kern="1200" dirty="0" smtClean="0">
                <a:solidFill>
                  <a:schemeClr val="tx1"/>
                </a:solidFill>
                <a:effectLst/>
                <a:latin typeface="+mn-lt"/>
                <a:ea typeface="+mn-ea"/>
                <a:cs typeface="+mn-cs"/>
              </a:rPr>
              <a:t> and </a:t>
            </a:r>
            <a:r>
              <a:rPr lang="es-PE" sz="1200" b="1" kern="1200" dirty="0" err="1" smtClean="0">
                <a:solidFill>
                  <a:schemeClr val="tx1"/>
                </a:solidFill>
                <a:effectLst/>
                <a:latin typeface="+mn-lt"/>
                <a:ea typeface="+mn-ea"/>
                <a:cs typeface="+mn-cs"/>
              </a:rPr>
              <a:t>track</a:t>
            </a:r>
            <a:r>
              <a:rPr lang="es-PE" sz="1200" b="1" kern="1200" dirty="0" smtClean="0">
                <a:solidFill>
                  <a:schemeClr val="tx1"/>
                </a:solidFill>
                <a:effectLst/>
                <a:latin typeface="+mn-lt"/>
                <a:ea typeface="+mn-ea"/>
                <a:cs typeface="+mn-cs"/>
              </a:rPr>
              <a:t> (Cambiar el título)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a:t>
            </a:r>
            <a:r>
              <a:rPr lang="en-US" sz="1200" b="0" i="0" kern="1200" dirty="0" err="1" smtClean="0">
                <a:solidFill>
                  <a:schemeClr val="tx1"/>
                </a:solidFill>
                <a:effectLst/>
                <a:latin typeface="+mn-lt"/>
                <a:ea typeface="+mn-ea"/>
                <a:cs typeface="+mn-cs"/>
              </a:rPr>
              <a:t>nomics</a:t>
            </a:r>
            <a:r>
              <a:rPr lang="en-US" sz="1200" b="0" i="0" kern="1200" dirty="0" smtClean="0">
                <a:solidFill>
                  <a:schemeClr val="tx1"/>
                </a:solidFill>
                <a:effectLst/>
                <a:latin typeface="+mn-lt"/>
                <a:ea typeface="+mn-ea"/>
                <a:cs typeface="+mn-cs"/>
              </a:rPr>
              <a:t>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útil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herramienta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inicie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comunicación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número</a:t>
            </a:r>
            <a:r>
              <a:rPr lang="en-US" sz="1200" b="0" i="0" kern="1200" baseline="0" dirty="0" smtClean="0">
                <a:solidFill>
                  <a:schemeClr val="tx1"/>
                </a:solidFill>
                <a:effectLst/>
                <a:latin typeface="+mn-lt"/>
                <a:ea typeface="+mn-ea"/>
                <a:cs typeface="+mn-cs"/>
              </a:rPr>
              <a:t>.</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principal benefits of the technical debt metaphor is that it enables the development team and the business people to have a necessary conversation using a shared context. To have that conversation, both need visibility into the product’s technical debt position in a way that each can understand.</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a:t>
            </a:r>
            <a:r>
              <a:rPr lang="en-US" sz="1200" b="0" i="0" kern="1200" dirty="0" smtClean="0">
                <a:solidFill>
                  <a:schemeClr val="tx1"/>
                </a:solidFill>
                <a:effectLst/>
                <a:latin typeface="+mn-lt"/>
                <a:ea typeface="+mn-ea"/>
                <a:cs typeface="+mn-cs"/>
              </a:rPr>
              <a:t>so will give </a:t>
            </a:r>
            <a:r>
              <a:rPr lang="en-US" sz="1200" b="0" i="0" kern="1200" dirty="0" smtClean="0">
                <a:solidFill>
                  <a:schemeClr val="tx1"/>
                </a:solidFill>
                <a:effectLst/>
                <a:latin typeface="+mn-lt"/>
                <a:ea typeface="+mn-ea"/>
                <a:cs typeface="+mn-cs"/>
              </a:rPr>
              <a:t>important </a:t>
            </a:r>
            <a:r>
              <a:rPr lang="en-US" sz="1200" b="0" i="0" kern="1200" dirty="0" smtClean="0">
                <a:solidFill>
                  <a:schemeClr val="tx1"/>
                </a:solidFill>
                <a:effectLst/>
                <a:latin typeface="+mn-lt"/>
                <a:ea typeface="+mn-ea"/>
                <a:cs typeface="+mn-cs"/>
              </a:rPr>
              <a:t>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a:t>
            </a:r>
            <a:r>
              <a:rPr lang="es-PE" dirty="0" smtClean="0">
                <a:hlinkClick r:id="rId4"/>
              </a:rPr>
              <a:t>://www.infoq.com/news/2013/03/user-stories-technical-debt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http://innovationgames.com/2010/04/using-innovation-games%C2%AE-to-identify-and-prioritize-technical-debt/</a:t>
            </a:r>
            <a:endParaRPr lang="es-PE" dirty="0" smtClean="0"/>
          </a:p>
          <a:p>
            <a:pPr algn="l"/>
            <a:endParaRPr lang="es-PE" dirty="0" smtClean="0">
              <a:hlinkClick r:id="rId4"/>
            </a:endParaRPr>
          </a:p>
          <a:p>
            <a:pPr algn="l"/>
            <a:r>
              <a:rPr lang="es-PE" dirty="0" smtClean="0">
                <a:hlinkClick r:id="rId4"/>
              </a:rPr>
              <a:t>http://www.gogamestorm.com/wp-content/uploads/2011/03/speedboat.jpg</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t>
            </a:r>
            <a:r>
              <a:rPr lang="en-US" sz="1200" b="0" i="0" kern="1200" smtClean="0">
                <a:solidFill>
                  <a:schemeClr val="tx1"/>
                </a:solidFill>
                <a:effectLst/>
                <a:latin typeface="+mn-lt"/>
                <a:ea typeface="+mn-ea"/>
                <a:cs typeface="+mn-cs"/>
              </a:rPr>
              <a:t>a risk</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perspective</a:t>
            </a:r>
            <a:r>
              <a:rPr lang="en-US" sz="1200" b="0" i="0" kern="1200" dirty="0" smtClean="0">
                <a:solidFill>
                  <a:schemeClr val="tx1"/>
                </a:solidFill>
                <a:effectLst/>
                <a:latin typeface="+mn-lt"/>
                <a:ea typeface="+mn-ea"/>
                <a:cs typeface="+mn-cs"/>
              </a:rPr>
              <a:t>.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a:t>
            </a:r>
            <a:r>
              <a:rPr lang="en-US" sz="1200" b="0" i="0" kern="1200" dirty="0" err="1" smtClean="0">
                <a:solidFill>
                  <a:schemeClr val="tx1"/>
                </a:solidFill>
                <a:effectLst/>
                <a:latin typeface="+mn-lt"/>
                <a:ea typeface="+mn-ea"/>
                <a:cs typeface="+mn-cs"/>
              </a:rPr>
              <a:t>choices:Ship</a:t>
            </a:r>
            <a:r>
              <a:rPr lang="en-US" sz="1200" b="0" i="0" kern="1200" dirty="0" smtClean="0">
                <a:solidFill>
                  <a:schemeClr val="tx1"/>
                </a:solidFill>
                <a:effectLst/>
                <a:latin typeface="+mn-lt"/>
                <a:ea typeface="+mn-ea"/>
                <a:cs typeface="+mn-cs"/>
              </a:rPr>
              <a:t>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Cutter Fellow Ward Cunningham first made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analogy between technical compromise and debt</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To summarize, it is a debt that you incur </a:t>
            </a:r>
            <a:r>
              <a:rPr lang="en-US" sz="1200" b="0" i="0" kern="1200" dirty="0" err="1" smtClean="0">
                <a:solidFill>
                  <a:schemeClr val="tx1"/>
                </a:solidFill>
                <a:effectLst/>
                <a:latin typeface="+mn-lt"/>
                <a:ea typeface="+mn-ea"/>
                <a:cs typeface="+mn-cs"/>
              </a:rPr>
              <a:t>everytime</a:t>
            </a:r>
            <a:r>
              <a:rPr lang="en-US" sz="1200" b="0" i="0" kern="1200" dirty="0" smtClean="0">
                <a:solidFill>
                  <a:schemeClr val="tx1"/>
                </a:solidFill>
                <a:effectLst/>
                <a:latin typeface="+mn-lt"/>
                <a:ea typeface="+mn-ea"/>
                <a:cs typeface="+mn-cs"/>
              </a:rPr>
              <a:t> you avoid doing the right thing (like refactoring, removing duplication/redundancy) letting the code quality deteriorate over time. As with financial debt, it is the easy thing to do in the short term.. however over time, the interest you pay on this debt is humongous - the code quality deteriorates over time to a point where a rewrite of the app is more feasible than maintaining or changing it. (So the question is whether you want to pay a little now (fixing the tiny issues) or pay lots more after N months (by which time the code has turned into Jurassic Park II).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dirty="0" smtClean="0"/>
              <a:t>“</a:t>
            </a:r>
            <a:r>
              <a:rPr lang="en-US" dirty="0" err="1" smtClean="0"/>
              <a:t>Technical!debt</a:t>
            </a:r>
            <a:r>
              <a:rPr lang="en-US" baseline="0" dirty="0" smtClean="0"/>
              <a:t> </a:t>
            </a:r>
            <a:r>
              <a:rPr lang="en-US" dirty="0" smtClean="0"/>
              <a:t>is</a:t>
            </a:r>
            <a:r>
              <a:rPr lang="en-US" baseline="0" dirty="0" smtClean="0"/>
              <a:t>  </a:t>
            </a:r>
            <a:r>
              <a:rPr lang="en-US" dirty="0" smtClean="0"/>
              <a:t>everything</a:t>
            </a:r>
            <a:r>
              <a:rPr lang="en-US" baseline="0" dirty="0" smtClean="0"/>
              <a:t> </a:t>
            </a:r>
            <a:r>
              <a:rPr lang="en-US" dirty="0" smtClean="0"/>
              <a:t>that makes</a:t>
            </a:r>
            <a:r>
              <a:rPr lang="en-US" baseline="0" dirty="0" smtClean="0"/>
              <a:t> </a:t>
            </a:r>
            <a:r>
              <a:rPr lang="en-US" dirty="0" smtClean="0"/>
              <a:t>your</a:t>
            </a:r>
            <a:r>
              <a:rPr lang="en-US" baseline="0" dirty="0" smtClean="0"/>
              <a:t> </a:t>
            </a:r>
            <a:r>
              <a:rPr lang="en-US" dirty="0" smtClean="0"/>
              <a:t>code</a:t>
            </a:r>
            <a:r>
              <a:rPr lang="en-US" baseline="0" dirty="0" smtClean="0"/>
              <a:t> </a:t>
            </a:r>
            <a:r>
              <a:rPr lang="en-US" dirty="0" smtClean="0"/>
              <a:t>harder</a:t>
            </a:r>
            <a:r>
              <a:rPr lang="en-US" baseline="0" dirty="0" smtClean="0"/>
              <a:t> </a:t>
            </a:r>
            <a:r>
              <a:rPr lang="en-US" dirty="0" smtClean="0"/>
              <a:t>to</a:t>
            </a:r>
            <a:r>
              <a:rPr lang="en-US" baseline="0" dirty="0" smtClean="0"/>
              <a:t> </a:t>
            </a:r>
            <a:r>
              <a:rPr lang="en-US" dirty="0" smtClean="0"/>
              <a:t>change.”</a:t>
            </a:r>
          </a:p>
          <a:p>
            <a:r>
              <a:rPr lang="en-US" dirty="0" smtClean="0"/>
              <a:t>(</a:t>
            </a:r>
            <a:r>
              <a:rPr lang="en-US" dirty="0" err="1" smtClean="0"/>
              <a:t>Tom!Poppendiek</a:t>
            </a:r>
            <a:r>
              <a:rPr lang="en-US" baseline="0" dirty="0" smtClean="0"/>
              <a:t> </a:t>
            </a:r>
            <a:r>
              <a:rPr lang="en-US" dirty="0" err="1" smtClean="0"/>
              <a:t>Lean!So</a:t>
            </a:r>
            <a:r>
              <a:rPr lang="en-US" dirty="0" smtClean="0"/>
              <a:t>[ware!</a:t>
            </a:r>
            <a:r>
              <a:rPr lang="en-US" baseline="0" dirty="0" smtClean="0"/>
              <a:t> </a:t>
            </a:r>
            <a:r>
              <a:rPr lang="en-US" dirty="0" smtClean="0"/>
              <a:t>Development)</a:t>
            </a:r>
          </a:p>
          <a:p>
            <a:endParaRPr lang="en-US" dirty="0" smtClean="0"/>
          </a:p>
          <a:p>
            <a:r>
              <a:rPr lang="en-US" dirty="0" smtClean="0"/>
              <a:t>Not</a:t>
            </a:r>
            <a:r>
              <a:rPr lang="en-US" baseline="0" dirty="0" smtClean="0"/>
              <a:t> </a:t>
            </a:r>
            <a:r>
              <a:rPr lang="en-US" dirty="0" smtClean="0"/>
              <a:t>the</a:t>
            </a:r>
            <a:r>
              <a:rPr lang="en-US" baseline="0" dirty="0" smtClean="0"/>
              <a:t> </a:t>
            </a:r>
            <a:r>
              <a:rPr lang="en-US" dirty="0" smtClean="0"/>
              <a:t>right</a:t>
            </a:r>
            <a:r>
              <a:rPr lang="en-US" baseline="0" dirty="0" smtClean="0"/>
              <a:t> </a:t>
            </a:r>
            <a:r>
              <a:rPr lang="en-US" dirty="0" smtClean="0"/>
              <a:t>design</a:t>
            </a:r>
            <a:r>
              <a:rPr lang="en-US" baseline="0" dirty="0" smtClean="0"/>
              <a:t> </a:t>
            </a:r>
            <a:r>
              <a:rPr lang="en-US" dirty="0" smtClean="0"/>
              <a:t>choices!</a:t>
            </a:r>
          </a:p>
          <a:p>
            <a:r>
              <a:rPr lang="en-US" dirty="0" smtClean="0"/>
              <a:t>•  duplicated</a:t>
            </a:r>
            <a:r>
              <a:rPr lang="en-US" baseline="0" dirty="0" smtClean="0"/>
              <a:t> </a:t>
            </a:r>
            <a:r>
              <a:rPr lang="en-US" dirty="0" smtClean="0"/>
              <a:t>code</a:t>
            </a:r>
          </a:p>
          <a:p>
            <a:r>
              <a:rPr lang="en-US" dirty="0" smtClean="0"/>
              <a:t>•  lack</a:t>
            </a:r>
            <a:r>
              <a:rPr lang="en-US" baseline="0" dirty="0" smtClean="0"/>
              <a:t> </a:t>
            </a:r>
            <a:r>
              <a:rPr lang="en-US" dirty="0" smtClean="0"/>
              <a:t>of tests</a:t>
            </a:r>
          </a:p>
          <a:p>
            <a:r>
              <a:rPr lang="en-US" dirty="0" smtClean="0"/>
              <a:t>•  “workarounds”!</a:t>
            </a:r>
          </a:p>
          <a:p>
            <a:r>
              <a:rPr lang="en-US" dirty="0" smtClean="0"/>
              <a:t>•  Unnecessary</a:t>
            </a:r>
            <a:r>
              <a:rPr lang="en-US" baseline="0" dirty="0" smtClean="0"/>
              <a:t> </a:t>
            </a:r>
            <a:r>
              <a:rPr lang="en-US" dirty="0" smtClean="0"/>
              <a:t>complexity</a:t>
            </a:r>
          </a:p>
          <a:p>
            <a:endParaRPr lang="en-US" dirty="0" smtClean="0"/>
          </a:p>
          <a:p>
            <a:r>
              <a:rPr lang="es-PE" dirty="0" err="1" smtClean="0"/>
              <a:t>Interests</a:t>
            </a:r>
            <a:endParaRPr lang="es-PE" dirty="0" smtClean="0"/>
          </a:p>
          <a:p>
            <a:r>
              <a:rPr lang="es-PE" dirty="0" smtClean="0"/>
              <a:t>•  bugs!</a:t>
            </a:r>
          </a:p>
          <a:p>
            <a:r>
              <a:rPr lang="es-PE" dirty="0" smtClean="0"/>
              <a:t>•  </a:t>
            </a:r>
            <a:r>
              <a:rPr lang="es-PE" dirty="0" err="1" smtClean="0"/>
              <a:t>extra!effort</a:t>
            </a:r>
            <a:r>
              <a:rPr lang="es-PE" dirty="0" smtClean="0"/>
              <a:t>!</a:t>
            </a:r>
          </a:p>
          <a:p>
            <a:r>
              <a:rPr lang="es-PE" dirty="0" smtClean="0"/>
              <a:t>•  </a:t>
            </a:r>
            <a:r>
              <a:rPr lang="es-PE" dirty="0" err="1" smtClean="0"/>
              <a:t>slower!velocity</a:t>
            </a:r>
            <a:r>
              <a:rPr lang="es-PE" dirty="0" smtClean="0"/>
              <a:t>!</a:t>
            </a:r>
          </a:p>
          <a:p>
            <a:r>
              <a:rPr lang="es-PE" dirty="0" smtClean="0"/>
              <a:t>•  </a:t>
            </a:r>
            <a:r>
              <a:rPr lang="es-PE" dirty="0" err="1" smtClean="0"/>
              <a:t>milestone!delays</a:t>
            </a:r>
            <a:endParaRPr lang="es-PE" dirty="0" smtClean="0"/>
          </a:p>
          <a:p>
            <a:endParaRPr lang="es-PE" dirty="0" smtClean="0"/>
          </a:p>
          <a:p>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1</a:t>
            </a:r>
            <a:endParaRPr lang="es-PE" b="1" i="1" dirty="0" smtClean="0"/>
          </a:p>
          <a:p>
            <a:r>
              <a:rPr lang="en-US" dirty="0" smtClean="0"/>
              <a:t>Technical debt often results from the tension between engineering “best practices” and other factors (ship date, cost of </a:t>
            </a:r>
            <a:r>
              <a:rPr lang="en-US" dirty="0" err="1" smtClean="0"/>
              <a:t>tools,and</a:t>
            </a:r>
            <a:r>
              <a:rPr lang="en-US" dirty="0" smtClean="0"/>
              <a:t> the skills of the engineers that are available, among others).Roughly</a:t>
            </a:r>
            <a:r>
              <a:rPr lang="en-US" baseline="0" dirty="0" smtClean="0"/>
              <a:t> </a:t>
            </a:r>
            <a:r>
              <a:rPr lang="en-US" dirty="0" smtClean="0"/>
              <a:t>speaking, technical debt is acquired when engineers take shortcuts that fall short of best practices</a:t>
            </a:r>
            <a:endParaRPr lang="es-PE" dirty="0" smtClean="0"/>
          </a:p>
          <a:p>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2</a:t>
            </a:r>
            <a:endParaRPr lang="es-PE" dirty="0" smtClean="0"/>
          </a:p>
          <a:p>
            <a:r>
              <a:rPr lang="en-US" dirty="0" smtClean="0"/>
              <a:t>Technical debt is similar in some ways, but different in others. Although you don’t have to pay back the debt on any fixed schedule (and some debts may never need to be paid back), you generally do have to pay back (i.e., rewrite the code or otherwise fix the problem) the parts that affect you or your customers in a significant way. The “interest” is accrued every time you or anyone else (support-desk workers, future programmers, customers, etc.) working with your system is delayed because of bugs, performance problems, inexplicable </a:t>
            </a:r>
            <a:r>
              <a:rPr lang="en-US" dirty="0" err="1" smtClean="0"/>
              <a:t>misfeatures</a:t>
            </a:r>
            <a:r>
              <a:rPr lang="en-US" dirty="0" smtClean="0"/>
              <a:t>, time spent researching what has gone wrong when the system could have given a more explicit error message, etc. Failure to fix problems can result in the utter collapse of a system—the customer gives up and goes elsewhere, the system becomes so slow and brittle that it has to be rewritten from scratch, or in extreme cases the company is forced to close its doors.</a:t>
            </a:r>
          </a:p>
          <a:p>
            <a:endParaRPr lang="es-PE" dirty="0" smtClean="0"/>
          </a:p>
          <a:p>
            <a:r>
              <a:rPr lang="es-PE" dirty="0" smtClean="0"/>
              <a:t>WHY SHOULD</a:t>
            </a:r>
            <a:r>
              <a:rPr lang="es-PE" baseline="0" dirty="0" smtClean="0"/>
              <a:t> YOU CARE (WASTING MONEY, COST OF CHANGE, INTERESTS, TRIANGLE)</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In this article,</a:t>
            </a:r>
            <a:r>
              <a:rPr lang="en-US" baseline="0" dirty="0" smtClean="0"/>
              <a:t> </a:t>
            </a:r>
            <a:r>
              <a:rPr lang="en-US" dirty="0" smtClean="0"/>
              <a:t>we will give you a framework for thinking about and</a:t>
            </a:r>
            <a:r>
              <a:rPr lang="en-US" baseline="0" dirty="0" smtClean="0"/>
              <a:t> </a:t>
            </a:r>
            <a:r>
              <a:rPr lang="en-US" dirty="0" smtClean="0"/>
              <a:t>quantifying technical debt and discuss approaches for</a:t>
            </a:r>
            <a:r>
              <a:rPr lang="en-US" baseline="0" dirty="0" smtClean="0"/>
              <a:t> </a:t>
            </a:r>
            <a:r>
              <a:rPr lang="en-US" dirty="0" smtClean="0"/>
              <a:t>keeping your technical debt at healthy levels</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t>
            </a:r>
            <a:r>
              <a:rPr lang="es-PE" dirty="0" smtClean="0">
                <a:hlinkClick r:id="rId3"/>
              </a:rPr>
              <a:t>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41946171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7086600" y="4572000"/>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84470" y="5620798"/>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72200" y="6324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03928" y="1295649"/>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93758" y="1600449"/>
            <a:ext cx="3552825" cy="1862048"/>
          </a:xfrm>
          <a:prstGeom prst="rect">
            <a:avLst/>
          </a:prstGeom>
          <a:noFill/>
        </p:spPr>
        <p:txBody>
          <a:bodyPr wrap="square" rtlCol="0" anchor="ctr">
            <a:spAutoFit/>
          </a:bodyPr>
          <a:lstStyle/>
          <a:p>
            <a:pPr algn="ctr"/>
            <a:r>
              <a:rPr lang="en-US" sz="11500" b="1" dirty="0" smtClean="0">
                <a:latin typeface="Novecento wide Book" pitchFamily="50" charset="0"/>
              </a:rPr>
              <a:t>SIX</a:t>
            </a:r>
            <a:endParaRPr lang="en-US" sz="11500" b="1" dirty="0">
              <a:latin typeface="Novecento wide Book" pitchFamily="50" charset="0"/>
            </a:endParaRPr>
          </a:p>
        </p:txBody>
      </p:sp>
      <p:sp>
        <p:nvSpPr>
          <p:cNvPr id="3" name="Text Placeholder 2"/>
          <p:cNvSpPr>
            <a:spLocks noGrp="1"/>
          </p:cNvSpPr>
          <p:nvPr>
            <p:ph type="body" sz="quarter" idx="4294967295"/>
          </p:nvPr>
        </p:nvSpPr>
        <p:spPr>
          <a:xfrm>
            <a:off x="2794397" y="4083424"/>
            <a:ext cx="3151547" cy="736122"/>
          </a:xfrm>
        </p:spPr>
        <p:txBody>
          <a:bodyPr>
            <a:normAutofit fontScale="92500" lnSpcReduction="20000"/>
          </a:bodyPr>
          <a:lstStyle/>
          <a:p>
            <a:pPr marL="0" indent="0" algn="ctr">
              <a:buNone/>
            </a:pPr>
            <a:r>
              <a:rPr lang="en-US" sz="2800" dirty="0" smtClean="0">
                <a:solidFill>
                  <a:schemeClr val="tx2"/>
                </a:solidFill>
                <a:latin typeface="+mj-lt"/>
              </a:rPr>
              <a:t>To partner with us</a:t>
            </a:r>
            <a:endParaRPr lang="en-US" sz="2800" dirty="0">
              <a:solidFill>
                <a:schemeClr val="tx2"/>
              </a:solidFill>
              <a:latin typeface="+mj-lt"/>
            </a:endParaRPr>
          </a:p>
        </p:txBody>
      </p:sp>
      <p:sp>
        <p:nvSpPr>
          <p:cNvPr id="4" name="Title 3"/>
          <p:cNvSpPr>
            <a:spLocks noGrp="1"/>
          </p:cNvSpPr>
          <p:nvPr>
            <p:ph type="title" idx="4294967295"/>
          </p:nvPr>
        </p:nvSpPr>
        <p:spPr>
          <a:xfrm>
            <a:off x="2799129" y="3245224"/>
            <a:ext cx="3142082" cy="685800"/>
          </a:xfrm>
        </p:spPr>
        <p:txBody>
          <a:bodyPr>
            <a:normAutofit fontScale="90000"/>
          </a:bodyPr>
          <a:lstStyle/>
          <a:p>
            <a:r>
              <a:rPr lang="en-US" b="1" dirty="0" smtClean="0">
                <a:solidFill>
                  <a:schemeClr val="bg1"/>
                </a:solidFill>
                <a:latin typeface="Novecento wide Book" pitchFamily="50" charset="0"/>
              </a:rPr>
              <a:t>reasons</a:t>
            </a:r>
            <a:endParaRPr lang="en-US" b="1" dirty="0">
              <a:solidFill>
                <a:schemeClr val="bg1"/>
              </a:solidFill>
              <a:latin typeface="Novecento wide Book" pitchFamily="50" charset="0"/>
            </a:endParaRPr>
          </a:p>
        </p:txBody>
      </p:sp>
      <p:sp>
        <p:nvSpPr>
          <p:cNvPr id="7" name="Oval 6"/>
          <p:cNvSpPr/>
          <p:nvPr/>
        </p:nvSpPr>
        <p:spPr>
          <a:xfrm>
            <a:off x="1363857" y="340950"/>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2915" y="990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 y="42672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015315"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208060" y="-44575"/>
            <a:ext cx="2359955" cy="2359955"/>
            <a:chOff x="5602945" y="-44575"/>
            <a:chExt cx="2359955" cy="2359955"/>
          </a:xfrm>
        </p:grpSpPr>
        <p:sp>
          <p:nvSpPr>
            <p:cNvPr id="21" name="Oval 20"/>
            <p:cNvSpPr/>
            <p:nvPr/>
          </p:nvSpPr>
          <p:spPr>
            <a:xfrm>
              <a:off x="5602945"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867400" y="1024584"/>
              <a:ext cx="1990725" cy="830997"/>
            </a:xfrm>
            <a:prstGeom prst="rect">
              <a:avLst/>
            </a:prstGeom>
            <a:noFill/>
          </p:spPr>
          <p:txBody>
            <a:bodyPr wrap="square" rtlCol="0" anchor="ctr">
              <a:spAutoFit/>
            </a:bodyPr>
            <a:lstStyle/>
            <a:p>
              <a:pPr>
                <a:lnSpc>
                  <a:spcPct val="80000"/>
                </a:lnSpc>
                <a:spcAft>
                  <a:spcPts val="600"/>
                </a:spcAft>
              </a:pPr>
              <a:r>
                <a:rPr lang="en-US" sz="2000" smtClean="0">
                  <a:solidFill>
                    <a:schemeClr val="bg1"/>
                  </a:solidFill>
                  <a:latin typeface="+mj-lt"/>
                </a:rPr>
                <a:t>We’re local</a:t>
              </a:r>
            </a:p>
            <a:p>
              <a:pPr>
                <a:spcAft>
                  <a:spcPts val="600"/>
                </a:spcAft>
              </a:pPr>
              <a:r>
                <a:rPr lang="en-US" sz="900">
                  <a:solidFill>
                    <a:schemeClr val="bg1"/>
                  </a:solidFill>
                </a:rPr>
                <a:t>With local staff and board members who have deep </a:t>
              </a:r>
              <a:r>
                <a:rPr lang="en-US" sz="900" smtClean="0">
                  <a:solidFill>
                    <a:schemeClr val="bg1"/>
                  </a:solidFill>
                </a:rPr>
                <a:t/>
              </a:r>
              <a:br>
                <a:rPr lang="en-US" sz="900" smtClean="0">
                  <a:solidFill>
                    <a:schemeClr val="bg1"/>
                  </a:solidFill>
                </a:rPr>
              </a:br>
              <a:r>
                <a:rPr lang="en-US" sz="900" smtClean="0">
                  <a:solidFill>
                    <a:schemeClr val="bg1"/>
                  </a:solidFill>
                </a:rPr>
                <a:t>roots </a:t>
              </a:r>
              <a:r>
                <a:rPr lang="en-US" sz="900">
                  <a:solidFill>
                    <a:schemeClr val="bg1"/>
                  </a:solidFill>
                </a:rPr>
                <a:t>in the </a:t>
              </a:r>
              <a:r>
                <a:rPr lang="en-US" sz="900" smtClean="0">
                  <a:solidFill>
                    <a:schemeClr val="bg1"/>
                  </a:solidFill>
                </a:rPr>
                <a:t>local business</a:t>
              </a:r>
              <a:endParaRPr lang="en-US" sz="900">
                <a:solidFill>
                  <a:schemeClr val="bg1"/>
                </a:solidFill>
              </a:endParaRPr>
            </a:p>
          </p:txBody>
        </p:sp>
        <p:sp>
          <p:nvSpPr>
            <p:cNvPr id="31" name="TextBox 30"/>
            <p:cNvSpPr txBox="1">
              <a:spLocks noChangeAspect="1"/>
            </p:cNvSpPr>
            <p:nvPr/>
          </p:nvSpPr>
          <p:spPr>
            <a:xfrm>
              <a:off x="6324848" y="137532"/>
              <a:ext cx="916148" cy="916148"/>
            </a:xfrm>
            <a:prstGeom prst="rect">
              <a:avLst/>
            </a:prstGeom>
            <a:noFill/>
          </p:spPr>
          <p:txBody>
            <a:bodyPr wrap="none" lIns="0" tIns="0" rIns="0" bIns="0" rtlCol="0" anchor="ctr" anchorCtr="0">
              <a:noAutofit/>
            </a:bodyPr>
            <a:lstStyle/>
            <a:p>
              <a:pPr algn="ctr"/>
              <a:r>
                <a:rPr lang="en-US" sz="6600" dirty="0">
                  <a:latin typeface="FontAwesome" pitchFamily="2" charset="0"/>
                </a:rPr>
                <a:t></a:t>
              </a:r>
              <a:endParaRPr lang="ru-RU" sz="6600" dirty="0"/>
            </a:p>
          </p:txBody>
        </p:sp>
      </p:grpSp>
      <p:grpSp>
        <p:nvGrpSpPr>
          <p:cNvPr id="14" name="Group 13"/>
          <p:cNvGrpSpPr/>
          <p:nvPr/>
        </p:nvGrpSpPr>
        <p:grpSpPr>
          <a:xfrm>
            <a:off x="7394701" y="2613151"/>
            <a:ext cx="1520699" cy="1520699"/>
            <a:chOff x="7394701" y="2613151"/>
            <a:chExt cx="1520699" cy="1520699"/>
          </a:xfrm>
        </p:grpSpPr>
        <p:sp>
          <p:nvSpPr>
            <p:cNvPr id="26" name="Oval 25"/>
            <p:cNvSpPr/>
            <p:nvPr/>
          </p:nvSpPr>
          <p:spPr>
            <a:xfrm>
              <a:off x="7394701" y="2613151"/>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73348" y="3190875"/>
              <a:ext cx="1342052" cy="754053"/>
            </a:xfrm>
            <a:prstGeom prst="rect">
              <a:avLst/>
            </a:prstGeom>
            <a:noFill/>
          </p:spPr>
          <p:txBody>
            <a:bodyPr wrap="square" rtlCol="0" anchor="ctr">
              <a:spAutoFit/>
            </a:bodyPr>
            <a:lstStyle/>
            <a:p>
              <a:pPr>
                <a:spcAft>
                  <a:spcPts val="400"/>
                </a:spcAft>
              </a:pPr>
              <a:r>
                <a:rPr lang="en-US" sz="1200">
                  <a:solidFill>
                    <a:schemeClr val="bg1"/>
                  </a:solidFill>
                  <a:latin typeface="+mj-lt"/>
                </a:rPr>
                <a:t>We Inspect the </a:t>
              </a:r>
              <a:r>
                <a:rPr lang="en-US" sz="1200" smtClean="0">
                  <a:solidFill>
                    <a:schemeClr val="bg1"/>
                  </a:solidFill>
                  <a:latin typeface="+mj-lt"/>
                </a:rPr>
                <a:t>results</a:t>
              </a:r>
            </a:p>
            <a:p>
              <a:pPr>
                <a:spcAft>
                  <a:spcPts val="400"/>
                </a:spcAft>
              </a:pPr>
              <a:r>
                <a:rPr lang="en-US" sz="700">
                  <a:solidFill>
                    <a:schemeClr val="bg1"/>
                  </a:solidFill>
                </a:rPr>
                <a:t>And create a control group for </a:t>
              </a:r>
              <a:r>
                <a:rPr lang="en-US" sz="700" smtClean="0">
                  <a:solidFill>
                    <a:schemeClr val="bg1"/>
                  </a:solidFill>
                </a:rPr>
                <a:t>each campaign </a:t>
              </a:r>
              <a:endParaRPr lang="en-US" sz="700">
                <a:solidFill>
                  <a:schemeClr val="bg1"/>
                </a:solidFill>
              </a:endParaRPr>
            </a:p>
          </p:txBody>
        </p:sp>
        <p:sp>
          <p:nvSpPr>
            <p:cNvPr id="32" name="TextBox 31"/>
            <p:cNvSpPr txBox="1">
              <a:spLocks noChangeAspect="1"/>
            </p:cNvSpPr>
            <p:nvPr/>
          </p:nvSpPr>
          <p:spPr>
            <a:xfrm>
              <a:off x="7833002" y="2639278"/>
              <a:ext cx="644095" cy="644095"/>
            </a:xfrm>
            <a:prstGeom prst="rect">
              <a:avLst/>
            </a:prstGeom>
            <a:noFill/>
          </p:spPr>
          <p:txBody>
            <a:bodyPr wrap="none" lIns="0" tIns="0" rIns="0" bIns="0" rtlCol="0" anchor="ctr" anchorCtr="0">
              <a:noAutofit/>
            </a:bodyPr>
            <a:lstStyle/>
            <a:p>
              <a:pPr algn="ctr"/>
              <a:r>
                <a:rPr lang="en-US" sz="6000" dirty="0" smtClean="0">
                  <a:solidFill>
                    <a:schemeClr val="accent3"/>
                  </a:solidFill>
                  <a:latin typeface="RaphaelIcons" pitchFamily="2" charset="0"/>
                </a:rPr>
                <a:t>K</a:t>
              </a:r>
              <a:endParaRPr lang="ru-RU" sz="6000" dirty="0">
                <a:solidFill>
                  <a:schemeClr val="accent3"/>
                </a:solidFill>
              </a:endParaRPr>
            </a:p>
          </p:txBody>
        </p:sp>
      </p:grpSp>
      <p:grpSp>
        <p:nvGrpSpPr>
          <p:cNvPr id="15" name="Group 14"/>
          <p:cNvGrpSpPr/>
          <p:nvPr/>
        </p:nvGrpSpPr>
        <p:grpSpPr>
          <a:xfrm>
            <a:off x="7543800" y="4398640"/>
            <a:ext cx="2143985" cy="2143985"/>
            <a:chOff x="7543800" y="4398640"/>
            <a:chExt cx="2143985" cy="2143985"/>
          </a:xfrm>
        </p:grpSpPr>
        <p:sp>
          <p:nvSpPr>
            <p:cNvPr id="30" name="Oval 29"/>
            <p:cNvSpPr/>
            <p:nvPr/>
          </p:nvSpPr>
          <p:spPr>
            <a:xfrm>
              <a:off x="7543800" y="4398640"/>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13618" y="5049258"/>
              <a:ext cx="1342052" cy="943848"/>
            </a:xfrm>
            <a:prstGeom prst="rect">
              <a:avLst/>
            </a:prstGeom>
            <a:noFill/>
          </p:spPr>
          <p:txBody>
            <a:bodyPr wrap="square" rtlCol="0" anchor="ctr">
              <a:spAutoFit/>
            </a:bodyPr>
            <a:lstStyle/>
            <a:p>
              <a:pPr>
                <a:spcAft>
                  <a:spcPts val="400"/>
                </a:spcAft>
              </a:pPr>
              <a:r>
                <a:rPr lang="en-US" sz="1400" smtClean="0">
                  <a:solidFill>
                    <a:schemeClr val="bg1"/>
                  </a:solidFill>
                  <a:latin typeface="+mj-lt"/>
                </a:rPr>
                <a:t>We’RE PROFICIENT</a:t>
              </a:r>
            </a:p>
            <a:p>
              <a:pPr>
                <a:spcAft>
                  <a:spcPts val="400"/>
                </a:spcAft>
              </a:pPr>
              <a:r>
                <a:rPr lang="en-US" sz="800">
                  <a:solidFill>
                    <a:schemeClr val="bg1"/>
                  </a:solidFill>
                </a:rPr>
                <a:t>Our staff are expertly trained in the </a:t>
              </a:r>
              <a:r>
                <a:rPr lang="en-US" sz="800" smtClean="0">
                  <a:solidFill>
                    <a:schemeClr val="bg1"/>
                  </a:solidFill>
                </a:rPr>
                <a:t>systems</a:t>
              </a:r>
              <a:br>
                <a:rPr lang="en-US" sz="800" smtClean="0">
                  <a:solidFill>
                    <a:schemeClr val="bg1"/>
                  </a:solidFill>
                </a:rPr>
              </a:br>
              <a:r>
                <a:rPr lang="en-US" sz="800" smtClean="0">
                  <a:solidFill>
                    <a:schemeClr val="bg1"/>
                  </a:solidFill>
                </a:rPr>
                <a:t>they </a:t>
              </a:r>
              <a:r>
                <a:rPr lang="en-US" sz="800">
                  <a:solidFill>
                    <a:schemeClr val="bg1"/>
                  </a:solidFill>
                </a:rPr>
                <a:t>use</a:t>
              </a:r>
            </a:p>
          </p:txBody>
        </p:sp>
        <p:sp>
          <p:nvSpPr>
            <p:cNvPr id="34" name="TextBox 33"/>
            <p:cNvSpPr txBox="1">
              <a:spLocks noChangeAspect="1"/>
            </p:cNvSpPr>
            <p:nvPr/>
          </p:nvSpPr>
          <p:spPr>
            <a:xfrm>
              <a:off x="8290563" y="4508906"/>
              <a:ext cx="796417" cy="796417"/>
            </a:xfrm>
            <a:prstGeom prst="rect">
              <a:avLst/>
            </a:prstGeom>
            <a:noFill/>
          </p:spPr>
          <p:txBody>
            <a:bodyPr wrap="none" lIns="0" tIns="0" rIns="0" bIns="0" rtlCol="0" anchor="ctr" anchorCtr="0">
              <a:noAutofit/>
            </a:bodyPr>
            <a:lstStyle/>
            <a:p>
              <a:pPr algn="ctr"/>
              <a:r>
                <a:rPr lang="en-US" sz="5400" dirty="0">
                  <a:latin typeface="Sosa" pitchFamily="2" charset="0"/>
                  <a:ea typeface="Entypo" pitchFamily="2" charset="0"/>
                </a:rPr>
                <a:t>Z</a:t>
              </a:r>
              <a:endParaRPr lang="ru-RU" sz="5400" dirty="0">
                <a:ea typeface="Entypo" pitchFamily="2" charset="0"/>
              </a:endParaRPr>
            </a:p>
          </p:txBody>
        </p:sp>
      </p:grpSp>
      <p:grpSp>
        <p:nvGrpSpPr>
          <p:cNvPr id="16" name="Group 15"/>
          <p:cNvGrpSpPr/>
          <p:nvPr/>
        </p:nvGrpSpPr>
        <p:grpSpPr>
          <a:xfrm>
            <a:off x="5758480" y="4843500"/>
            <a:ext cx="1447800" cy="1447800"/>
            <a:chOff x="5758480" y="4843500"/>
            <a:chExt cx="1447800" cy="1447800"/>
          </a:xfrm>
        </p:grpSpPr>
        <p:sp>
          <p:nvSpPr>
            <p:cNvPr id="29" name="Oval 28"/>
            <p:cNvSpPr/>
            <p:nvPr/>
          </p:nvSpPr>
          <p:spPr>
            <a:xfrm>
              <a:off x="5758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59868" y="5143508"/>
              <a:ext cx="1342052" cy="866904"/>
            </a:xfrm>
            <a:prstGeom prst="rect">
              <a:avLst/>
            </a:prstGeom>
            <a:noFill/>
          </p:spPr>
          <p:txBody>
            <a:bodyPr wrap="square" rtlCol="0" anchor="ctr">
              <a:spAutoFit/>
            </a:bodyPr>
            <a:lstStyle/>
            <a:p>
              <a:pPr lvl="0">
                <a:spcAft>
                  <a:spcPts val="400"/>
                </a:spcAft>
              </a:pPr>
              <a:r>
                <a:rPr lang="en-US" sz="1100">
                  <a:solidFill>
                    <a:prstClr val="white"/>
                  </a:solidFill>
                  <a:latin typeface="Novecento wide UltraLight"/>
                </a:rPr>
                <a:t>We’re a community leader</a:t>
              </a:r>
            </a:p>
            <a:p>
              <a:pPr>
                <a:spcAft>
                  <a:spcPts val="400"/>
                </a:spcAft>
              </a:pPr>
              <a:r>
                <a:rPr lang="en-US" sz="600" smtClean="0">
                  <a:solidFill>
                    <a:schemeClr val="bg1"/>
                  </a:solidFill>
                </a:rPr>
                <a:t>That </a:t>
              </a:r>
              <a:r>
                <a:rPr lang="en-US" sz="600">
                  <a:solidFill>
                    <a:schemeClr val="bg1"/>
                  </a:solidFill>
                </a:rPr>
                <a:t>supports high-impact opportunities</a:t>
              </a:r>
            </a:p>
          </p:txBody>
        </p:sp>
        <p:sp>
          <p:nvSpPr>
            <p:cNvPr id="36" name="TextBox 35"/>
            <p:cNvSpPr txBox="1">
              <a:spLocks noChangeAspect="1"/>
            </p:cNvSpPr>
            <p:nvPr/>
          </p:nvSpPr>
          <p:spPr>
            <a:xfrm>
              <a:off x="6469931" y="4931688"/>
              <a:ext cx="468000" cy="468000"/>
            </a:xfrm>
            <a:prstGeom prst="rect">
              <a:avLst/>
            </a:prstGeom>
            <a:noFill/>
          </p:spPr>
          <p:txBody>
            <a:bodyPr wrap="none" lIns="0" tIns="0" rIns="0" bIns="0" rtlCol="0" anchor="ctr" anchorCtr="0">
              <a:noAutofit/>
            </a:bodyPr>
            <a:lstStyle/>
            <a:p>
              <a:pPr algn="ctr"/>
              <a:r>
                <a:rPr lang="en-US" sz="3600" dirty="0" smtClean="0">
                  <a:latin typeface="RaphaelIcons" pitchFamily="2" charset="0"/>
                </a:rPr>
                <a:t>x</a:t>
              </a:r>
              <a:endParaRPr lang="ru-RU" sz="3600" dirty="0"/>
            </a:p>
          </p:txBody>
        </p:sp>
      </p:grpSp>
      <p:grpSp>
        <p:nvGrpSpPr>
          <p:cNvPr id="59" name="Group 58"/>
          <p:cNvGrpSpPr/>
          <p:nvPr/>
        </p:nvGrpSpPr>
        <p:grpSpPr>
          <a:xfrm>
            <a:off x="1399558" y="5200302"/>
            <a:ext cx="1800842" cy="1800842"/>
            <a:chOff x="1399558" y="5200302"/>
            <a:chExt cx="1800842" cy="1800842"/>
          </a:xfrm>
        </p:grpSpPr>
        <p:sp>
          <p:nvSpPr>
            <p:cNvPr id="27" name="Oval 26"/>
            <p:cNvSpPr/>
            <p:nvPr/>
          </p:nvSpPr>
          <p:spPr>
            <a:xfrm>
              <a:off x="1399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84530" y="5751166"/>
              <a:ext cx="1539670" cy="913070"/>
            </a:xfrm>
            <a:prstGeom prst="rect">
              <a:avLst/>
            </a:prstGeom>
            <a:noFill/>
          </p:spPr>
          <p:txBody>
            <a:bodyPr wrap="square" rtlCol="0" anchor="ctr">
              <a:spAutoFit/>
            </a:bodyPr>
            <a:lstStyle/>
            <a:p>
              <a:pPr lvl="0">
                <a:spcAft>
                  <a:spcPts val="400"/>
                </a:spcAft>
              </a:pPr>
              <a:r>
                <a:rPr lang="en-US" sz="1200">
                  <a:solidFill>
                    <a:prstClr val="white"/>
                  </a:solidFill>
                  <a:latin typeface="Novecento wide UltraLight"/>
                </a:rPr>
                <a:t>We deliver personalized service</a:t>
              </a:r>
            </a:p>
            <a:p>
              <a:pPr>
                <a:spcAft>
                  <a:spcPts val="400"/>
                </a:spcAft>
              </a:pPr>
              <a:r>
                <a:rPr lang="en-US" sz="700">
                  <a:solidFill>
                    <a:schemeClr val="bg1"/>
                  </a:solidFill>
                </a:rPr>
                <a:t>Tailored to your charitable and financial interests</a:t>
              </a:r>
            </a:p>
          </p:txBody>
        </p:sp>
        <p:sp>
          <p:nvSpPr>
            <p:cNvPr id="38" name="TextBox 37"/>
            <p:cNvSpPr txBox="1">
              <a:spLocks noChangeAspect="1"/>
            </p:cNvSpPr>
            <p:nvPr/>
          </p:nvSpPr>
          <p:spPr>
            <a:xfrm>
              <a:off x="2080575" y="5247000"/>
              <a:ext cx="468000" cy="468000"/>
            </a:xfrm>
            <a:prstGeom prst="rect">
              <a:avLst/>
            </a:prstGeom>
            <a:noFill/>
          </p:spPr>
          <p:txBody>
            <a:bodyPr wrap="none" lIns="0" tIns="0" rIns="0" bIns="0" rtlCol="0" anchor="ctr" anchorCtr="0">
              <a:noAutofit/>
            </a:bodyPr>
            <a:lstStyle/>
            <a:p>
              <a:pPr algn="ctr"/>
              <a:r>
                <a:rPr lang="en-US" sz="4400" dirty="0" smtClean="0">
                  <a:latin typeface="Modern Pictograms" pitchFamily="50" charset="0"/>
                </a:rPr>
                <a:t>(</a:t>
              </a:r>
              <a:endParaRPr lang="ru-RU" sz="4400" dirty="0"/>
            </a:p>
          </p:txBody>
        </p:sp>
      </p:grpSp>
      <p:grpSp>
        <p:nvGrpSpPr>
          <p:cNvPr id="47" name="Group 46"/>
          <p:cNvGrpSpPr/>
          <p:nvPr/>
        </p:nvGrpSpPr>
        <p:grpSpPr>
          <a:xfrm>
            <a:off x="-115813" y="990600"/>
            <a:ext cx="1858804" cy="1858804"/>
            <a:chOff x="-115813" y="990600"/>
            <a:chExt cx="1858804" cy="1858804"/>
          </a:xfrm>
        </p:grpSpPr>
        <p:sp>
          <p:nvSpPr>
            <p:cNvPr id="20" name="Oval 19"/>
            <p:cNvSpPr/>
            <p:nvPr/>
          </p:nvSpPr>
          <p:spPr>
            <a:xfrm>
              <a:off x="-115813"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3878" y="1506200"/>
              <a:ext cx="1542522" cy="943848"/>
            </a:xfrm>
            <a:prstGeom prst="rect">
              <a:avLst/>
            </a:prstGeom>
            <a:noFill/>
          </p:spPr>
          <p:txBody>
            <a:bodyPr wrap="square" rtlCol="0" anchor="ctr">
              <a:spAutoFit/>
            </a:bodyPr>
            <a:lstStyle/>
            <a:p>
              <a:pPr lvl="0">
                <a:spcAft>
                  <a:spcPts val="400"/>
                </a:spcAft>
              </a:pPr>
              <a:r>
                <a:rPr lang="en-US" sz="1400" dirty="0">
                  <a:solidFill>
                    <a:prstClr val="white"/>
                  </a:solidFill>
                  <a:latin typeface="Novecento wide UltraLight"/>
                </a:rPr>
                <a:t>We understand</a:t>
              </a:r>
            </a:p>
            <a:p>
              <a:pPr>
                <a:spcAft>
                  <a:spcPts val="400"/>
                </a:spcAft>
              </a:pPr>
              <a:r>
                <a:rPr lang="en-US" sz="800" dirty="0">
                  <a:solidFill>
                    <a:schemeClr val="bg1"/>
                  </a:solidFill>
                </a:rPr>
                <a:t>And have a pulse on the ever-changing needs of our clients</a:t>
              </a:r>
            </a:p>
          </p:txBody>
        </p:sp>
        <p:sp>
          <p:nvSpPr>
            <p:cNvPr id="40" name="TextBox 39"/>
            <p:cNvSpPr txBox="1">
              <a:spLocks noChangeAspect="1"/>
            </p:cNvSpPr>
            <p:nvPr/>
          </p:nvSpPr>
          <p:spPr>
            <a:xfrm>
              <a:off x="627017" y="1115436"/>
              <a:ext cx="627425" cy="627425"/>
            </a:xfrm>
            <a:prstGeom prst="rect">
              <a:avLst/>
            </a:prstGeom>
            <a:noFill/>
          </p:spPr>
          <p:txBody>
            <a:bodyPr wrap="none" lIns="0" tIns="0" rIns="0" bIns="0" rtlCol="0" anchor="ctr" anchorCtr="0">
              <a:noAutofit/>
            </a:bodyPr>
            <a:lstStyle/>
            <a:p>
              <a:pPr algn="ctr"/>
              <a:r>
                <a:rPr lang="en-US" sz="6600" dirty="0" smtClean="0">
                  <a:solidFill>
                    <a:schemeClr val="accent3"/>
                  </a:solidFill>
                  <a:latin typeface="RaphaelIcons" pitchFamily="2" charset="0"/>
                </a:rPr>
                <a:t>b</a:t>
              </a:r>
              <a:endParaRPr lang="ru-RU" sz="6600" dirty="0">
                <a:solidFill>
                  <a:schemeClr val="accent3"/>
                </a:solidFill>
              </a:endParaRPr>
            </a:p>
          </p:txBody>
        </p:sp>
      </p:grpSp>
      <p:grpSp>
        <p:nvGrpSpPr>
          <p:cNvPr id="46" name="Group 45"/>
          <p:cNvGrpSpPr/>
          <p:nvPr/>
        </p:nvGrpSpPr>
        <p:grpSpPr>
          <a:xfrm>
            <a:off x="2152572" y="-129225"/>
            <a:ext cx="1209825" cy="1209825"/>
            <a:chOff x="2152572" y="-129225"/>
            <a:chExt cx="1209825" cy="1209825"/>
          </a:xfrm>
        </p:grpSpPr>
        <p:sp>
          <p:nvSpPr>
            <p:cNvPr id="19" name="Oval 18"/>
            <p:cNvSpPr/>
            <p:nvPr/>
          </p:nvSpPr>
          <p:spPr>
            <a:xfrm>
              <a:off x="2152572" y="-129225"/>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a:spLocks noChangeAspect="1"/>
            </p:cNvSpPr>
            <p:nvPr/>
          </p:nvSpPr>
          <p:spPr>
            <a:xfrm>
              <a:off x="2296863" y="-6842"/>
              <a:ext cx="921242" cy="921242"/>
            </a:xfrm>
            <a:prstGeom prst="rect">
              <a:avLst/>
            </a:prstGeom>
            <a:noFill/>
          </p:spPr>
          <p:txBody>
            <a:bodyPr wrap="none" lIns="0" tIns="0" rIns="0" bIns="0" rtlCol="0" anchor="ctr" anchorCtr="0">
              <a:noAutofit/>
            </a:bodyPr>
            <a:lstStyle/>
            <a:p>
              <a:pPr algn="ctr"/>
              <a:r>
                <a:rPr lang="en-US" sz="6000">
                  <a:solidFill>
                    <a:schemeClr val="bg1"/>
                  </a:solidFill>
                  <a:latin typeface="Sosa" pitchFamily="2" charset="0"/>
                  <a:ea typeface="Entypo" pitchFamily="2" charset="0"/>
                </a:rPr>
                <a:t>8</a:t>
              </a:r>
              <a:endParaRPr lang="ru-RU" sz="6000" dirty="0">
                <a:solidFill>
                  <a:schemeClr val="bg1"/>
                </a:solidFill>
                <a:ea typeface="Entypo" pitchFamily="2" charset="0"/>
              </a:endParaRPr>
            </a:p>
          </p:txBody>
        </p:sp>
      </p:grpSp>
      <p:grpSp>
        <p:nvGrpSpPr>
          <p:cNvPr id="53" name="Group 52"/>
          <p:cNvGrpSpPr/>
          <p:nvPr/>
        </p:nvGrpSpPr>
        <p:grpSpPr>
          <a:xfrm>
            <a:off x="-434023" y="3103198"/>
            <a:ext cx="1209825" cy="1209825"/>
            <a:chOff x="-434023" y="3103198"/>
            <a:chExt cx="1209825" cy="1209825"/>
          </a:xfrm>
        </p:grpSpPr>
        <p:sp>
          <p:nvSpPr>
            <p:cNvPr id="23" name="Oval 22"/>
            <p:cNvSpPr/>
            <p:nvPr/>
          </p:nvSpPr>
          <p:spPr>
            <a:xfrm>
              <a:off x="-434023" y="3103198"/>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a:spLocks noChangeAspect="1"/>
            </p:cNvSpPr>
            <p:nvPr/>
          </p:nvSpPr>
          <p:spPr>
            <a:xfrm>
              <a:off x="-158440" y="3249062"/>
              <a:ext cx="893738" cy="893738"/>
            </a:xfrm>
            <a:prstGeom prst="rect">
              <a:avLst/>
            </a:prstGeom>
            <a:noFill/>
          </p:spPr>
          <p:txBody>
            <a:bodyPr wrap="none" lIns="0" tIns="0" rIns="0" bIns="0" rtlCol="0" anchor="ctr" anchorCtr="0">
              <a:noAutofit/>
            </a:bodyPr>
            <a:lstStyle/>
            <a:p>
              <a:pPr algn="ctr"/>
              <a:r>
                <a:rPr lang="en-US" sz="4800">
                  <a:solidFill>
                    <a:schemeClr val="bg1"/>
                  </a:solidFill>
                  <a:latin typeface="Sosa" pitchFamily="2" charset="0"/>
                  <a:ea typeface="Entypo" pitchFamily="2" charset="0"/>
                </a:rPr>
                <a:t>5</a:t>
              </a:r>
              <a:endParaRPr lang="ru-RU" sz="4800" dirty="0">
                <a:solidFill>
                  <a:schemeClr val="bg1"/>
                </a:solidFill>
                <a:ea typeface="Entypo" pitchFamily="2" charset="0"/>
              </a:endParaRPr>
            </a:p>
          </p:txBody>
        </p:sp>
      </p:grpSp>
      <p:grpSp>
        <p:nvGrpSpPr>
          <p:cNvPr id="58" name="Group 57"/>
          <p:cNvGrpSpPr/>
          <p:nvPr/>
        </p:nvGrpSpPr>
        <p:grpSpPr>
          <a:xfrm>
            <a:off x="228653" y="4974033"/>
            <a:ext cx="1094298" cy="1094298"/>
            <a:chOff x="228653" y="4974033"/>
            <a:chExt cx="1094298" cy="1094298"/>
          </a:xfrm>
        </p:grpSpPr>
        <p:sp>
          <p:nvSpPr>
            <p:cNvPr id="25" name="Oval 24"/>
            <p:cNvSpPr/>
            <p:nvPr/>
          </p:nvSpPr>
          <p:spPr>
            <a:xfrm>
              <a:off x="228653" y="4974033"/>
              <a:ext cx="1094298" cy="1094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a:spLocks noChangeAspect="1"/>
            </p:cNvSpPr>
            <p:nvPr/>
          </p:nvSpPr>
          <p:spPr>
            <a:xfrm>
              <a:off x="471830" y="5181600"/>
              <a:ext cx="601198" cy="601198"/>
            </a:xfrm>
            <a:prstGeom prst="rect">
              <a:avLst/>
            </a:prstGeom>
            <a:noFill/>
          </p:spPr>
          <p:txBody>
            <a:bodyPr wrap="none" lIns="0" tIns="0" rIns="0" bIns="0" rtlCol="0" anchor="ctr" anchorCtr="0">
              <a:noAutofit/>
            </a:bodyPr>
            <a:lstStyle/>
            <a:p>
              <a:pPr algn="ctr"/>
              <a:r>
                <a:rPr lang="en-US" sz="6000" dirty="0" smtClean="0">
                  <a:solidFill>
                    <a:schemeClr val="bg1"/>
                  </a:solidFill>
                  <a:latin typeface="Modern Pictograms" pitchFamily="50" charset="0"/>
                </a:rPr>
                <a:t>$</a:t>
              </a:r>
              <a:endParaRPr lang="ru-RU" sz="6000" dirty="0">
                <a:solidFill>
                  <a:schemeClr val="bg1"/>
                </a:solidFill>
              </a:endParaRPr>
            </a:p>
          </p:txBody>
        </p:sp>
      </p:grpSp>
      <p:sp>
        <p:nvSpPr>
          <p:cNvPr id="44" name="TextBox 43"/>
          <p:cNvSpPr txBox="1">
            <a:spLocks noChangeAspect="1"/>
          </p:cNvSpPr>
          <p:nvPr/>
        </p:nvSpPr>
        <p:spPr>
          <a:xfrm>
            <a:off x="2443093" y="1344426"/>
            <a:ext cx="468000" cy="468000"/>
          </a:xfrm>
          <a:prstGeom prst="rect">
            <a:avLst/>
          </a:prstGeom>
          <a:noFill/>
        </p:spPr>
        <p:txBody>
          <a:bodyPr wrap="none" lIns="0" tIns="0" rIns="0" bIns="0" rtlCol="0" anchor="ctr" anchorCtr="0">
            <a:noAutofit/>
          </a:bodyPr>
          <a:lstStyle/>
          <a:p>
            <a:pPr algn="ctr"/>
            <a:r>
              <a:rPr lang="en-US" sz="2800">
                <a:solidFill>
                  <a:schemeClr val="bg1"/>
                </a:solidFill>
                <a:latin typeface="Sosa" pitchFamily="2" charset="0"/>
                <a:ea typeface="Entypo" pitchFamily="2" charset="0"/>
              </a:rPr>
              <a:t>a</a:t>
            </a:r>
            <a:endParaRPr lang="ru-RU" sz="2800" dirty="0">
              <a:solidFill>
                <a:schemeClr val="bg1"/>
              </a:solidFill>
              <a:ea typeface="Entypo" pitchFamily="2" charset="0"/>
            </a:endParaRPr>
          </a:p>
        </p:txBody>
      </p:sp>
      <p:sp>
        <p:nvSpPr>
          <p:cNvPr id="45" name="TextBox 44"/>
          <p:cNvSpPr txBox="1">
            <a:spLocks noChangeAspect="1"/>
          </p:cNvSpPr>
          <p:nvPr/>
        </p:nvSpPr>
        <p:spPr>
          <a:xfrm>
            <a:off x="1673258" y="3031924"/>
            <a:ext cx="468000" cy="468000"/>
          </a:xfrm>
          <a:prstGeom prst="rect">
            <a:avLst/>
          </a:prstGeom>
          <a:noFill/>
        </p:spPr>
        <p:txBody>
          <a:bodyPr wrap="none" lIns="0" tIns="0" rIns="0" bIns="0" rtlCol="0" anchor="ctr" anchorCtr="0">
            <a:noAutofit/>
          </a:bodyPr>
          <a:lstStyle/>
          <a:p>
            <a:pPr algn="ctr"/>
            <a:r>
              <a:rPr lang="en-US" sz="3600" dirty="0">
                <a:solidFill>
                  <a:schemeClr val="bg1"/>
                </a:solidFill>
                <a:latin typeface="FontAwesome" pitchFamily="2" charset="0"/>
              </a:rPr>
              <a:t></a:t>
            </a:r>
            <a:endParaRPr lang="ru-RU" sz="3600" dirty="0">
              <a:solidFill>
                <a:schemeClr val="bg1"/>
              </a:solidFill>
            </a:endParaRPr>
          </a:p>
        </p:txBody>
      </p:sp>
      <p:grpSp>
        <p:nvGrpSpPr>
          <p:cNvPr id="57" name="Group 56"/>
          <p:cNvGrpSpPr/>
          <p:nvPr/>
        </p:nvGrpSpPr>
        <p:grpSpPr>
          <a:xfrm>
            <a:off x="1037075" y="4046617"/>
            <a:ext cx="724966" cy="724966"/>
            <a:chOff x="1037075" y="4046617"/>
            <a:chExt cx="724966" cy="724966"/>
          </a:xfrm>
        </p:grpSpPr>
        <p:sp>
          <p:nvSpPr>
            <p:cNvPr id="24" name="Oval 23"/>
            <p:cNvSpPr/>
            <p:nvPr/>
          </p:nvSpPr>
          <p:spPr>
            <a:xfrm>
              <a:off x="1037075" y="4046617"/>
              <a:ext cx="724966" cy="7249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1165558" y="4149772"/>
              <a:ext cx="468000" cy="468000"/>
            </a:xfrm>
            <a:prstGeom prst="rect">
              <a:avLst/>
            </a:prstGeom>
            <a:noFill/>
          </p:spPr>
          <p:txBody>
            <a:bodyPr wrap="none" lIns="0" tIns="0" rIns="0" bIns="0" rtlCol="0" anchor="ctr" anchorCtr="0">
              <a:noAutofit/>
            </a:bodyPr>
            <a:lstStyle/>
            <a:p>
              <a:pPr algn="ctr"/>
              <a:r>
                <a:rPr lang="en-US" sz="2800" dirty="0">
                  <a:latin typeface="Sosa" pitchFamily="2" charset="0"/>
                  <a:ea typeface="Entypo" pitchFamily="2" charset="0"/>
                </a:rPr>
                <a:t>&gt;</a:t>
              </a:r>
              <a:endParaRPr lang="ru-RU" sz="2800" dirty="0">
                <a:ea typeface="Entypo" pitchFamily="2" charset="0"/>
              </a:endParaRPr>
            </a:p>
          </p:txBody>
        </p:sp>
      </p:grpSp>
      <p:sp>
        <p:nvSpPr>
          <p:cNvPr id="49" name="TextBox 48"/>
          <p:cNvSpPr txBox="1">
            <a:spLocks noChangeAspect="1"/>
          </p:cNvSpPr>
          <p:nvPr/>
        </p:nvSpPr>
        <p:spPr>
          <a:xfrm>
            <a:off x="6606560" y="2797924"/>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50" name="TextBox 49"/>
          <p:cNvSpPr txBox="1">
            <a:spLocks noChangeAspect="1"/>
          </p:cNvSpPr>
          <p:nvPr/>
        </p:nvSpPr>
        <p:spPr>
          <a:xfrm>
            <a:off x="4882183" y="726972"/>
            <a:ext cx="468000" cy="468000"/>
          </a:xfrm>
          <a:prstGeom prst="rect">
            <a:avLst/>
          </a:prstGeom>
          <a:noFill/>
        </p:spPr>
        <p:txBody>
          <a:bodyPr wrap="none" lIns="0" tIns="0" rIns="0" bIns="0" rtlCol="0" anchor="ctr" anchorCtr="0">
            <a:noAutofit/>
          </a:bodyPr>
          <a:lstStyle/>
          <a:p>
            <a:pPr algn="ctr"/>
            <a:r>
              <a:rPr lang="en-US" sz="3200" dirty="0">
                <a:solidFill>
                  <a:schemeClr val="bg1"/>
                </a:solidFill>
                <a:latin typeface="Sosa" pitchFamily="2" charset="0"/>
                <a:ea typeface="Entypo" pitchFamily="2" charset="0"/>
              </a:rPr>
              <a:t>[</a:t>
            </a:r>
            <a:endParaRPr lang="ru-RU" sz="3200" dirty="0">
              <a:solidFill>
                <a:schemeClr val="bg1"/>
              </a:solidFill>
              <a:ea typeface="Entypo" pitchFamily="2" charset="0"/>
            </a:endParaRPr>
          </a:p>
        </p:txBody>
      </p:sp>
      <p:sp>
        <p:nvSpPr>
          <p:cNvPr id="52" name="TextBox 51"/>
          <p:cNvSpPr txBox="1">
            <a:spLocks noChangeAspect="1"/>
          </p:cNvSpPr>
          <p:nvPr/>
        </p:nvSpPr>
        <p:spPr>
          <a:xfrm>
            <a:off x="3769198" y="649024"/>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K</a:t>
            </a:r>
            <a:endParaRPr lang="ru-RU" sz="3600" dirty="0">
              <a:solidFill>
                <a:schemeClr val="bg1"/>
              </a:solidFill>
            </a:endParaRPr>
          </a:p>
        </p:txBody>
      </p:sp>
      <p:grpSp>
        <p:nvGrpSpPr>
          <p:cNvPr id="60" name="Group 59"/>
          <p:cNvGrpSpPr/>
          <p:nvPr/>
        </p:nvGrpSpPr>
        <p:grpSpPr>
          <a:xfrm>
            <a:off x="3676116" y="5877000"/>
            <a:ext cx="828600" cy="828600"/>
            <a:chOff x="3676116" y="5877000"/>
            <a:chExt cx="828600" cy="828600"/>
          </a:xfrm>
        </p:grpSpPr>
        <p:sp>
          <p:nvSpPr>
            <p:cNvPr id="28" name="Oval 27">
              <a:hlinkClick r:id="" action="ppaction://hlinkshowjump?jump=nextslide"/>
            </p:cNvPr>
            <p:cNvSpPr/>
            <p:nvPr/>
          </p:nvSpPr>
          <p:spPr>
            <a:xfrm>
              <a:off x="3676116" y="5877000"/>
              <a:ext cx="828600" cy="8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a:spLocks noChangeAspect="1"/>
            </p:cNvSpPr>
            <p:nvPr/>
          </p:nvSpPr>
          <p:spPr>
            <a:xfrm>
              <a:off x="3863731" y="6036600"/>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S</a:t>
              </a:r>
              <a:endParaRPr lang="ru-RU" sz="3600" dirty="0">
                <a:solidFill>
                  <a:schemeClr val="bg1"/>
                </a:solidFill>
              </a:endParaRPr>
            </a:p>
          </p:txBody>
        </p:sp>
      </p:grpSp>
      <p:sp>
        <p:nvSpPr>
          <p:cNvPr id="55" name="TextBox 54">
            <a:hlinkClick r:id="" action="ppaction://hlinkshowjump?jump=nextslide"/>
          </p:cNvPr>
          <p:cNvSpPr txBox="1"/>
          <p:nvPr/>
        </p:nvSpPr>
        <p:spPr>
          <a:xfrm>
            <a:off x="4504716" y="6058438"/>
            <a:ext cx="1045479" cy="461665"/>
          </a:xfrm>
          <a:prstGeom prst="rect">
            <a:avLst/>
          </a:prstGeom>
          <a:noFill/>
        </p:spPr>
        <p:txBody>
          <a:bodyPr wrap="none" rtlCol="0">
            <a:spAutoFit/>
          </a:bodyPr>
          <a:lstStyle/>
          <a:p>
            <a:r>
              <a:rPr lang="en-US" sz="1200" b="1" smtClean="0">
                <a:solidFill>
                  <a:schemeClr val="bg1"/>
                </a:solidFill>
                <a:latin typeface="Cantarell" pitchFamily="2" charset="0"/>
              </a:rPr>
              <a:t>Let’s come</a:t>
            </a:r>
            <a:br>
              <a:rPr lang="en-US" sz="1200" b="1" smtClean="0">
                <a:solidFill>
                  <a:schemeClr val="bg1"/>
                </a:solidFill>
                <a:latin typeface="Cantarell" pitchFamily="2" charset="0"/>
              </a:rPr>
            </a:br>
            <a:r>
              <a:rPr lang="en-US" sz="1200" b="1" smtClean="0">
                <a:solidFill>
                  <a:schemeClr val="bg1"/>
                </a:solidFill>
                <a:latin typeface="Cantarell" pitchFamily="2" charset="0"/>
              </a:rPr>
              <a:t>&amp; see</a:t>
            </a:r>
            <a:endParaRPr lang="en-US" sz="1200" b="1">
              <a:solidFill>
                <a:schemeClr val="bg1"/>
              </a:solidFill>
              <a:latin typeface="Cantarell" pitchFamily="2" charset="0"/>
            </a:endParaRPr>
          </a:p>
        </p:txBody>
      </p:sp>
      <p:sp>
        <p:nvSpPr>
          <p:cNvPr id="56" name="TextBox 55"/>
          <p:cNvSpPr txBox="1">
            <a:spLocks noChangeAspect="1"/>
          </p:cNvSpPr>
          <p:nvPr/>
        </p:nvSpPr>
        <p:spPr>
          <a:xfrm>
            <a:off x="6313407" y="4105624"/>
            <a:ext cx="468000" cy="468000"/>
          </a:xfrm>
          <a:prstGeom prst="rect">
            <a:avLst/>
          </a:prstGeom>
          <a:noFill/>
        </p:spPr>
        <p:txBody>
          <a:bodyPr vert="horz" wrap="none" lIns="0" tIns="0" rIns="0" bIns="0" rtlCol="0" anchor="ctr" anchorCtr="1">
            <a:noAutofit/>
          </a:bodyPr>
          <a:lstStyle/>
          <a:p>
            <a:pPr algn="ctr"/>
            <a:r>
              <a:rPr lang="en-US" sz="5400">
                <a:solidFill>
                  <a:schemeClr val="bg1"/>
                </a:solidFill>
                <a:latin typeface="Entypo" pitchFamily="2" charset="0"/>
                <a:ea typeface="Entypo" pitchFamily="2" charset="0"/>
              </a:rPr>
              <a:t>9</a:t>
            </a:r>
            <a:endParaRPr lang="ru-RU" sz="5400" dirty="0">
              <a:solidFill>
                <a:schemeClr val="bg1"/>
              </a:solidFill>
              <a:ea typeface="Entypo" pitchFamily="2" charset="0"/>
            </a:endParaRPr>
          </a:p>
        </p:txBody>
      </p:sp>
      <p:sp>
        <p:nvSpPr>
          <p:cNvPr id="51" name="TextBox 50"/>
          <p:cNvSpPr txBox="1">
            <a:spLocks noChangeAspect="1"/>
          </p:cNvSpPr>
          <p:nvPr/>
        </p:nvSpPr>
        <p:spPr>
          <a:xfrm>
            <a:off x="5082195" y="5342960"/>
            <a:ext cx="468000" cy="468000"/>
          </a:xfrm>
          <a:prstGeom prst="rect">
            <a:avLst/>
          </a:prstGeom>
          <a:noFill/>
        </p:spPr>
        <p:txBody>
          <a:bodyPr wrap="none" lIns="0" tIns="0" rIns="0" bIns="0" rtlCol="0" anchor="ctr" anchorCtr="0">
            <a:noAutofit/>
          </a:bodyPr>
          <a:lstStyle/>
          <a:p>
            <a:pPr algn="ctr"/>
            <a:r>
              <a:rPr lang="en-US" sz="2400" dirty="0">
                <a:solidFill>
                  <a:schemeClr val="bg1"/>
                </a:solidFill>
                <a:latin typeface="FontAwesome" pitchFamily="2" charset="0"/>
              </a:rPr>
              <a:t></a:t>
            </a:r>
            <a:endParaRPr lang="ru-RU" sz="2400" dirty="0">
              <a:solidFill>
                <a:schemeClr val="bg1"/>
              </a:solidFill>
            </a:endParaRPr>
          </a:p>
        </p:txBody>
      </p:sp>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p:cTn id="51" dur="500" fill="hold"/>
                                        <p:tgtEl>
                                          <p:spTgt spid="60"/>
                                        </p:tgtEl>
                                        <p:attrNameLst>
                                          <p:attrName>ppt_w</p:attrName>
                                        </p:attrNameLst>
                                      </p:cBhvr>
                                      <p:tavLst>
                                        <p:tav tm="0">
                                          <p:val>
                                            <p:fltVal val="0"/>
                                          </p:val>
                                        </p:tav>
                                        <p:tav tm="100000">
                                          <p:val>
                                            <p:strVal val="#ppt_w"/>
                                          </p:val>
                                        </p:tav>
                                      </p:tavLst>
                                    </p:anim>
                                    <p:anim calcmode="lin" valueType="num">
                                      <p:cBhvr>
                                        <p:cTn id="52" dur="500" fill="hold"/>
                                        <p:tgtEl>
                                          <p:spTgt spid="60"/>
                                        </p:tgtEl>
                                        <p:attrNameLst>
                                          <p:attrName>ppt_h</p:attrName>
                                        </p:attrNameLst>
                                      </p:cBhvr>
                                      <p:tavLst>
                                        <p:tav tm="0">
                                          <p:val>
                                            <p:fltVal val="0"/>
                                          </p:val>
                                        </p:tav>
                                        <p:tav tm="100000">
                                          <p:val>
                                            <p:strVal val="#ppt_h"/>
                                          </p:val>
                                        </p:tav>
                                      </p:tavLst>
                                    </p:anim>
                                    <p:animEffect transition="in" filter="fade">
                                      <p:cBhvr>
                                        <p:cTn id="53" dur="500"/>
                                        <p:tgtEl>
                                          <p:spTgt spid="6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par>
                                <p:cTn id="77" presetID="53" presetClass="entr" presetSubtype="16"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p:cTn id="79" dur="500" fill="hold"/>
                                        <p:tgtEl>
                                          <p:spTgt spid="58"/>
                                        </p:tgtEl>
                                        <p:attrNameLst>
                                          <p:attrName>ppt_w</p:attrName>
                                        </p:attrNameLst>
                                      </p:cBhvr>
                                      <p:tavLst>
                                        <p:tav tm="0">
                                          <p:val>
                                            <p:fltVal val="0"/>
                                          </p:val>
                                        </p:tav>
                                        <p:tav tm="100000">
                                          <p:val>
                                            <p:strVal val="#ppt_w"/>
                                          </p:val>
                                        </p:tav>
                                      </p:tavLst>
                                    </p:anim>
                                    <p:anim calcmode="lin" valueType="num">
                                      <p:cBhvr>
                                        <p:cTn id="80" dur="500" fill="hold"/>
                                        <p:tgtEl>
                                          <p:spTgt spid="58"/>
                                        </p:tgtEl>
                                        <p:attrNameLst>
                                          <p:attrName>ppt_h</p:attrName>
                                        </p:attrNameLst>
                                      </p:cBhvr>
                                      <p:tavLst>
                                        <p:tav tm="0">
                                          <p:val>
                                            <p:fltVal val="0"/>
                                          </p:val>
                                        </p:tav>
                                        <p:tav tm="100000">
                                          <p:val>
                                            <p:strVal val="#ppt_h"/>
                                          </p:val>
                                        </p:tav>
                                      </p:tavLst>
                                    </p:anim>
                                    <p:animEffect transition="in" filter="fade">
                                      <p:cBhvr>
                                        <p:cTn id="81" dur="500"/>
                                        <p:tgtEl>
                                          <p:spTgt spid="5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p:cTn id="89" dur="500" fill="hold"/>
                                        <p:tgtEl>
                                          <p:spTgt spid="7"/>
                                        </p:tgtEl>
                                        <p:attrNameLst>
                                          <p:attrName>ppt_w</p:attrName>
                                        </p:attrNameLst>
                                      </p:cBhvr>
                                      <p:tavLst>
                                        <p:tav tm="0">
                                          <p:val>
                                            <p:fltVal val="0"/>
                                          </p:val>
                                        </p:tav>
                                        <p:tav tm="100000">
                                          <p:val>
                                            <p:strVal val="#ppt_w"/>
                                          </p:val>
                                        </p:tav>
                                      </p:tavLst>
                                    </p:anim>
                                    <p:anim calcmode="lin" valueType="num">
                                      <p:cBhvr>
                                        <p:cTn id="90" dur="500" fill="hold"/>
                                        <p:tgtEl>
                                          <p:spTgt spid="7"/>
                                        </p:tgtEl>
                                        <p:attrNameLst>
                                          <p:attrName>ppt_h</p:attrName>
                                        </p:attrNameLst>
                                      </p:cBhvr>
                                      <p:tavLst>
                                        <p:tav tm="0">
                                          <p:val>
                                            <p:fltVal val="0"/>
                                          </p:val>
                                        </p:tav>
                                        <p:tav tm="100000">
                                          <p:val>
                                            <p:strVal val="#ppt_h"/>
                                          </p:val>
                                        </p:tav>
                                      </p:tavLst>
                                    </p:anim>
                                    <p:animEffect transition="in" filter="fade">
                                      <p:cBhvr>
                                        <p:cTn id="91" dur="500"/>
                                        <p:tgtEl>
                                          <p:spTgt spid="7"/>
                                        </p:tgtEl>
                                      </p:cBhvr>
                                    </p:animEffect>
                                  </p:childTnLst>
                                </p:cTn>
                              </p:par>
                              <p:par>
                                <p:cTn id="92" presetID="53" presetClass="entr" presetSubtype="16"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p:cTn id="94" dur="500" fill="hold"/>
                                        <p:tgtEl>
                                          <p:spTgt spid="53"/>
                                        </p:tgtEl>
                                        <p:attrNameLst>
                                          <p:attrName>ppt_w</p:attrName>
                                        </p:attrNameLst>
                                      </p:cBhvr>
                                      <p:tavLst>
                                        <p:tav tm="0">
                                          <p:val>
                                            <p:fltVal val="0"/>
                                          </p:val>
                                        </p:tav>
                                        <p:tav tm="100000">
                                          <p:val>
                                            <p:strVal val="#ppt_w"/>
                                          </p:val>
                                        </p:tav>
                                      </p:tavLst>
                                    </p:anim>
                                    <p:anim calcmode="lin" valueType="num">
                                      <p:cBhvr>
                                        <p:cTn id="95" dur="500" fill="hold"/>
                                        <p:tgtEl>
                                          <p:spTgt spid="53"/>
                                        </p:tgtEl>
                                        <p:attrNameLst>
                                          <p:attrName>ppt_h</p:attrName>
                                        </p:attrNameLst>
                                      </p:cBhvr>
                                      <p:tavLst>
                                        <p:tav tm="0">
                                          <p:val>
                                            <p:fltVal val="0"/>
                                          </p:val>
                                        </p:tav>
                                        <p:tav tm="100000">
                                          <p:val>
                                            <p:strVal val="#ppt_h"/>
                                          </p:val>
                                        </p:tav>
                                      </p:tavLst>
                                    </p:anim>
                                    <p:animEffect transition="in" filter="fade">
                                      <p:cBhvr>
                                        <p:cTn id="96" dur="500"/>
                                        <p:tgtEl>
                                          <p:spTgt spid="53"/>
                                        </p:tgtEl>
                                      </p:cBhvr>
                                    </p:animEffect>
                                  </p:childTnLst>
                                </p:cTn>
                              </p:par>
                              <p:par>
                                <p:cTn id="97" presetID="53" presetClass="entr" presetSubtype="16"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childTnLst>
                          </p:cTn>
                        </p:par>
                        <p:par>
                          <p:cTn id="102" fill="hold">
                            <p:stCondLst>
                              <p:cond delay="3500"/>
                            </p:stCondLst>
                            <p:childTnLst>
                              <p:par>
                                <p:cTn id="103" presetID="10" presetClass="entr" presetSubtype="0" fill="hold"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500"/>
                                        <p:tgtEl>
                                          <p:spTgt spid="14"/>
                                        </p:tgtEl>
                                      </p:cBhvr>
                                    </p:animEffect>
                                  </p:childTnLst>
                                </p:cTn>
                              </p:par>
                            </p:childTnLst>
                          </p:cTn>
                        </p:par>
                        <p:par>
                          <p:cTn id="109" fill="hold">
                            <p:stCondLst>
                              <p:cond delay="4000"/>
                            </p:stCondLst>
                            <p:childTnLst>
                              <p:par>
                                <p:cTn id="110" presetID="53" presetClass="entr" presetSubtype="16"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ppt_w</p:attrName>
                                        </p:attrNameLst>
                                      </p:cBhvr>
                                      <p:tavLst>
                                        <p:tav tm="0">
                                          <p:val>
                                            <p:fltVal val="0"/>
                                          </p:val>
                                        </p:tav>
                                        <p:tav tm="100000">
                                          <p:val>
                                            <p:strVal val="#ppt_w"/>
                                          </p:val>
                                        </p:tav>
                                      </p:tavLst>
                                    </p:anim>
                                    <p:anim calcmode="lin" valueType="num">
                                      <p:cBhvr>
                                        <p:cTn id="118" dur="500" fill="hold"/>
                                        <p:tgtEl>
                                          <p:spTgt spid="10"/>
                                        </p:tgtEl>
                                        <p:attrNameLst>
                                          <p:attrName>ppt_h</p:attrName>
                                        </p:attrNameLst>
                                      </p:cBhvr>
                                      <p:tavLst>
                                        <p:tav tm="0">
                                          <p:val>
                                            <p:fltVal val="0"/>
                                          </p:val>
                                        </p:tav>
                                        <p:tav tm="100000">
                                          <p:val>
                                            <p:strVal val="#ppt_h"/>
                                          </p:val>
                                        </p:tav>
                                      </p:tavLst>
                                    </p:anim>
                                    <p:animEffect transition="in" filter="fade">
                                      <p:cBhvr>
                                        <p:cTn id="119" dur="500"/>
                                        <p:tgtEl>
                                          <p:spTgt spid="10"/>
                                        </p:tgtEl>
                                      </p:cBhvr>
                                    </p:animEffect>
                                  </p:childTnLst>
                                </p:cTn>
                              </p:par>
                              <p:par>
                                <p:cTn id="120" presetID="53" presetClass="entr" presetSubtype="16" fill="hold"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fltVal val="0"/>
                                          </p:val>
                                        </p:tav>
                                        <p:tav tm="100000">
                                          <p:val>
                                            <p:strVal val="#ppt_w"/>
                                          </p:val>
                                        </p:tav>
                                      </p:tavLst>
                                    </p:anim>
                                    <p:anim calcmode="lin" valueType="num">
                                      <p:cBhvr>
                                        <p:cTn id="123" dur="500" fill="hold"/>
                                        <p:tgtEl>
                                          <p:spTgt spid="57"/>
                                        </p:tgtEl>
                                        <p:attrNameLst>
                                          <p:attrName>ppt_h</p:attrName>
                                        </p:attrNameLst>
                                      </p:cBhvr>
                                      <p:tavLst>
                                        <p:tav tm="0">
                                          <p:val>
                                            <p:fltVal val="0"/>
                                          </p:val>
                                        </p:tav>
                                        <p:tav tm="100000">
                                          <p:val>
                                            <p:strVal val="#ppt_h"/>
                                          </p:val>
                                        </p:tav>
                                      </p:tavLst>
                                    </p:anim>
                                    <p:animEffect transition="in" filter="fade">
                                      <p:cBhvr>
                                        <p:cTn id="124" dur="500"/>
                                        <p:tgtEl>
                                          <p:spTgt spid="5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2"/>
                                        </p:tgtEl>
                                        <p:attrNameLst>
                                          <p:attrName>style.visibility</p:attrName>
                                        </p:attrNameLst>
                                      </p:cBhvr>
                                      <p:to>
                                        <p:strVal val="visible"/>
                                      </p:to>
                                    </p:set>
                                    <p:anim calcmode="lin" valueType="num">
                                      <p:cBhvr>
                                        <p:cTn id="127" dur="500" fill="hold"/>
                                        <p:tgtEl>
                                          <p:spTgt spid="12"/>
                                        </p:tgtEl>
                                        <p:attrNameLst>
                                          <p:attrName>ppt_w</p:attrName>
                                        </p:attrNameLst>
                                      </p:cBhvr>
                                      <p:tavLst>
                                        <p:tav tm="0">
                                          <p:val>
                                            <p:fltVal val="0"/>
                                          </p:val>
                                        </p:tav>
                                        <p:tav tm="100000">
                                          <p:val>
                                            <p:strVal val="#ppt_w"/>
                                          </p:val>
                                        </p:tav>
                                      </p:tavLst>
                                    </p:anim>
                                    <p:anim calcmode="lin" valueType="num">
                                      <p:cBhvr>
                                        <p:cTn id="128" dur="500" fill="hold"/>
                                        <p:tgtEl>
                                          <p:spTgt spid="12"/>
                                        </p:tgtEl>
                                        <p:attrNameLst>
                                          <p:attrName>ppt_h</p:attrName>
                                        </p:attrNameLst>
                                      </p:cBhvr>
                                      <p:tavLst>
                                        <p:tav tm="0">
                                          <p:val>
                                            <p:fltVal val="0"/>
                                          </p:val>
                                        </p:tav>
                                        <p:tav tm="100000">
                                          <p:val>
                                            <p:strVal val="#ppt_h"/>
                                          </p:val>
                                        </p:tav>
                                      </p:tavLst>
                                    </p:anim>
                                    <p:animEffect transition="in" filter="fade">
                                      <p:cBhvr>
                                        <p:cTn id="129" dur="500"/>
                                        <p:tgtEl>
                                          <p:spTgt spid="12"/>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p:cTn id="132" dur="500" fill="hold"/>
                                        <p:tgtEl>
                                          <p:spTgt spid="45"/>
                                        </p:tgtEl>
                                        <p:attrNameLst>
                                          <p:attrName>ppt_w</p:attrName>
                                        </p:attrNameLst>
                                      </p:cBhvr>
                                      <p:tavLst>
                                        <p:tav tm="0">
                                          <p:val>
                                            <p:fltVal val="0"/>
                                          </p:val>
                                        </p:tav>
                                        <p:tav tm="100000">
                                          <p:val>
                                            <p:strVal val="#ppt_w"/>
                                          </p:val>
                                        </p:tav>
                                      </p:tavLst>
                                    </p:anim>
                                    <p:anim calcmode="lin" valueType="num">
                                      <p:cBhvr>
                                        <p:cTn id="133" dur="500" fill="hold"/>
                                        <p:tgtEl>
                                          <p:spTgt spid="45"/>
                                        </p:tgtEl>
                                        <p:attrNameLst>
                                          <p:attrName>ppt_h</p:attrName>
                                        </p:attrNameLst>
                                      </p:cBhvr>
                                      <p:tavLst>
                                        <p:tav tm="0">
                                          <p:val>
                                            <p:fltVal val="0"/>
                                          </p:val>
                                        </p:tav>
                                        <p:tav tm="100000">
                                          <p:val>
                                            <p:strVal val="#ppt_h"/>
                                          </p:val>
                                        </p:tav>
                                      </p:tavLst>
                                    </p:anim>
                                    <p:animEffect transition="in" filter="fade">
                                      <p:cBhvr>
                                        <p:cTn id="134" dur="500"/>
                                        <p:tgtEl>
                                          <p:spTgt spid="45"/>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 calcmode="lin" valueType="num">
                                      <p:cBhvr>
                                        <p:cTn id="137" dur="500" fill="hold"/>
                                        <p:tgtEl>
                                          <p:spTgt spid="52"/>
                                        </p:tgtEl>
                                        <p:attrNameLst>
                                          <p:attrName>ppt_w</p:attrName>
                                        </p:attrNameLst>
                                      </p:cBhvr>
                                      <p:tavLst>
                                        <p:tav tm="0">
                                          <p:val>
                                            <p:fltVal val="0"/>
                                          </p:val>
                                        </p:tav>
                                        <p:tav tm="100000">
                                          <p:val>
                                            <p:strVal val="#ppt_w"/>
                                          </p:val>
                                        </p:tav>
                                      </p:tavLst>
                                    </p:anim>
                                    <p:anim calcmode="lin" valueType="num">
                                      <p:cBhvr>
                                        <p:cTn id="138" dur="500" fill="hold"/>
                                        <p:tgtEl>
                                          <p:spTgt spid="52"/>
                                        </p:tgtEl>
                                        <p:attrNameLst>
                                          <p:attrName>ppt_h</p:attrName>
                                        </p:attrNameLst>
                                      </p:cBhvr>
                                      <p:tavLst>
                                        <p:tav tm="0">
                                          <p:val>
                                            <p:fltVal val="0"/>
                                          </p:val>
                                        </p:tav>
                                        <p:tav tm="100000">
                                          <p:val>
                                            <p:strVal val="#ppt_h"/>
                                          </p:val>
                                        </p:tav>
                                      </p:tavLst>
                                    </p:anim>
                                    <p:animEffect transition="in" filter="fade">
                                      <p:cBhvr>
                                        <p:cTn id="139" dur="500"/>
                                        <p:tgtEl>
                                          <p:spTgt spid="52"/>
                                        </p:tgtEl>
                                      </p:cBhvr>
                                    </p:animEffect>
                                  </p:childTnLst>
                                </p:cTn>
                              </p:par>
                            </p:childTnLst>
                          </p:cTn>
                        </p:par>
                        <p:par>
                          <p:cTn id="140" fill="hold">
                            <p:stCondLst>
                              <p:cond delay="4500"/>
                            </p:stCondLst>
                            <p:childTnLst>
                              <p:par>
                                <p:cTn id="141" presetID="53" presetClass="entr" presetSubtype="16"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p:cTn id="143" dur="500" fill="hold"/>
                                        <p:tgtEl>
                                          <p:spTgt spid="55"/>
                                        </p:tgtEl>
                                        <p:attrNameLst>
                                          <p:attrName>ppt_w</p:attrName>
                                        </p:attrNameLst>
                                      </p:cBhvr>
                                      <p:tavLst>
                                        <p:tav tm="0">
                                          <p:val>
                                            <p:fltVal val="0"/>
                                          </p:val>
                                        </p:tav>
                                        <p:tav tm="100000">
                                          <p:val>
                                            <p:strVal val="#ppt_w"/>
                                          </p:val>
                                        </p:tav>
                                      </p:tavLst>
                                    </p:anim>
                                    <p:anim calcmode="lin" valueType="num">
                                      <p:cBhvr>
                                        <p:cTn id="144" dur="500" fill="hold"/>
                                        <p:tgtEl>
                                          <p:spTgt spid="55"/>
                                        </p:tgtEl>
                                        <p:attrNameLst>
                                          <p:attrName>ppt_h</p:attrName>
                                        </p:attrNameLst>
                                      </p:cBhvr>
                                      <p:tavLst>
                                        <p:tav tm="0">
                                          <p:val>
                                            <p:fltVal val="0"/>
                                          </p:val>
                                        </p:tav>
                                        <p:tav tm="100000">
                                          <p:val>
                                            <p:strVal val="#ppt_h"/>
                                          </p:val>
                                        </p:tav>
                                      </p:tavLst>
                                    </p:anim>
                                    <p:animEffect transition="in" filter="fade">
                                      <p:cBhvr>
                                        <p:cTn id="145" dur="500"/>
                                        <p:tgtEl>
                                          <p:spTgt spid="55"/>
                                        </p:tgtEl>
                                      </p:cBhvr>
                                    </p:animEffect>
                                  </p:childTnLst>
                                </p:cTn>
                              </p:par>
                            </p:childTnLst>
                          </p:cTn>
                        </p:par>
                        <p:par>
                          <p:cTn id="146" fill="hold">
                            <p:stCondLst>
                              <p:cond delay="5000"/>
                            </p:stCondLst>
                            <p:childTnLst>
                              <p:par>
                                <p:cTn id="147" presetID="3" presetClass="emph" presetSubtype="2" fill="hold" grpId="1" nodeType="afterEffect">
                                  <p:stCondLst>
                                    <p:cond delay="0"/>
                                  </p:stCondLst>
                                  <p:childTnLst>
                                    <p:animClr clrSpc="rgb" dir="cw">
                                      <p:cBhvr override="childStyle">
                                        <p:cTn id="148" dur="2000" fill="hold"/>
                                        <p:tgtEl>
                                          <p:spTgt spid="55"/>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6" grpId="0" animBg="1"/>
      <p:bldP spid="5" grpId="0"/>
      <p:bldP spid="3" grpId="0" build="p"/>
      <p:bldP spid="4" grpId="0"/>
      <p:bldP spid="7" grpId="0" animBg="1"/>
      <p:bldP spid="11" grpId="0" animBg="1"/>
      <p:bldP spid="12" grpId="0" animBg="1"/>
      <p:bldP spid="22" grpId="0" animBg="1"/>
      <p:bldP spid="44" grpId="0"/>
      <p:bldP spid="45" grpId="0"/>
      <p:bldP spid="49" grpId="0"/>
      <p:bldP spid="50" grpId="0"/>
      <p:bldP spid="52" grpId="0"/>
      <p:bldP spid="55" grpId="0"/>
      <p:bldP spid="55" grpId="1"/>
      <p:bldP spid="56"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La Cuestión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a:stretch/>
        </p:blipFill>
        <p:spPr>
          <a:xfrm>
            <a:off x="0" y="-1"/>
            <a:ext cx="9137728" cy="6858001"/>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medir</a:t>
            </a:r>
            <a:endParaRPr lang="es-PE" dirty="0"/>
          </a:p>
        </p:txBody>
      </p:sp>
    </p:spTree>
    <p:extLst>
      <p:ext uri="{BB962C8B-B14F-4D97-AF65-F5344CB8AC3E}">
        <p14:creationId xmlns:p14="http://schemas.microsoft.com/office/powerpoint/2010/main" val="2063493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Tree>
    <p:extLst>
      <p:ext uri="{BB962C8B-B14F-4D97-AF65-F5344CB8AC3E}">
        <p14:creationId xmlns:p14="http://schemas.microsoft.com/office/powerpoint/2010/main" val="4092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MONETIZAR</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23" y="1002630"/>
            <a:ext cx="6364153" cy="468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89923" y="5831412"/>
            <a:ext cx="6364153" cy="707886"/>
          </a:xfrm>
          <a:prstGeom prst="rect">
            <a:avLst/>
          </a:prstGeom>
          <a:noFill/>
        </p:spPr>
        <p:txBody>
          <a:bodyPr wrap="square" rtlCol="0">
            <a:spAutoFit/>
          </a:bodyPr>
          <a:lstStyle/>
          <a:p>
            <a:pPr algn="ctr"/>
            <a:r>
              <a:rPr lang="es-PE" sz="2000" dirty="0" smtClean="0">
                <a:solidFill>
                  <a:schemeClr val="accent2"/>
                </a:solidFill>
                <a:latin typeface="Arial" pitchFamily="34" charset="0"/>
                <a:cs typeface="Arial" pitchFamily="34" charset="0"/>
              </a:rPr>
              <a:t>¿</a:t>
            </a:r>
            <a:r>
              <a:rPr lang="es-PE" sz="2000" dirty="0" smtClean="0">
                <a:solidFill>
                  <a:schemeClr val="accent2"/>
                </a:solidFill>
              </a:rPr>
              <a:t>Deberíamos tomar una deuda de $100k para generar ingresos de 450k?</a:t>
            </a:r>
            <a:endParaRPr lang="es-PE" sz="2000" dirty="0">
              <a:solidFill>
                <a:schemeClr val="accent2"/>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Costo acumulado</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220567"/>
            <a:ext cx="7560000" cy="2458409"/>
          </a:xfrm>
          <a:prstGeom prst="rect">
            <a:avLst/>
          </a:prstGeom>
        </p:spPr>
      </p:pic>
      <p:sp>
        <p:nvSpPr>
          <p:cNvPr id="8" name="7 Rectángulo redondeado"/>
          <p:cNvSpPr/>
          <p:nvPr/>
        </p:nvSpPr>
        <p:spPr>
          <a:xfrm>
            <a:off x="2396332" y="1255377"/>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cxnSp>
        <p:nvCxnSpPr>
          <p:cNvPr id="9" name="8 Conector recto de flecha"/>
          <p:cNvCxnSpPr>
            <a:stCxn id="8" idx="2"/>
          </p:cNvCxnSpPr>
          <p:nvPr/>
        </p:nvCxnSpPr>
        <p:spPr>
          <a:xfrm flipH="1">
            <a:off x="2128347" y="1672367"/>
            <a:ext cx="1441060" cy="5283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569406" y="2991465"/>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5" name="14 Conector recto de flecha"/>
          <p:cNvCxnSpPr/>
          <p:nvPr/>
        </p:nvCxnSpPr>
        <p:spPr>
          <a:xfrm flipH="1" flipV="1">
            <a:off x="2632050" y="2898477"/>
            <a:ext cx="937356" cy="3410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35 Rectángulo"/>
          <p:cNvSpPr/>
          <p:nvPr/>
        </p:nvSpPr>
        <p:spPr>
          <a:xfrm>
            <a:off x="792000" y="3928324"/>
            <a:ext cx="7560000" cy="2246769"/>
          </a:xfrm>
          <a:prstGeom prst="rect">
            <a:avLst/>
          </a:prstGeom>
        </p:spPr>
        <p:txBody>
          <a:bodyPr wrap="square">
            <a:spAutoFit/>
          </a:bodyPr>
          <a:lstStyle/>
          <a:p>
            <a:pPr marL="285750" indent="-285750">
              <a:buFont typeface="Arial" pitchFamily="34" charset="0"/>
              <a:buChar char="•"/>
            </a:pPr>
            <a:r>
              <a:rPr lang="es-PE" sz="2000" dirty="0" err="1" smtClean="0">
                <a:solidFill>
                  <a:schemeClr val="accent2"/>
                </a:solidFill>
              </a:rPr>
              <a:t>Stakeholders</a:t>
            </a:r>
            <a:r>
              <a:rPr lang="es-PE" sz="2000" dirty="0" smtClean="0">
                <a:solidFill>
                  <a:schemeClr val="accent2"/>
                </a:solidFill>
              </a:rPr>
              <a:t>/Inversionistas pueden darse una idea del riesgo del software</a:t>
            </a:r>
          </a:p>
          <a:p>
            <a:pPr marL="285750" indent="-285750">
              <a:buFont typeface="Arial" pitchFamily="34" charset="0"/>
              <a:buChar char="•"/>
            </a:pPr>
            <a:r>
              <a:rPr lang="es-PE" sz="2000" dirty="0" smtClean="0">
                <a:solidFill>
                  <a:schemeClr val="accent2"/>
                </a:solidFill>
              </a:rPr>
              <a:t>Definir límites de crédito para que los </a:t>
            </a:r>
            <a:r>
              <a:rPr lang="es-PE" sz="2000" dirty="0" err="1" smtClean="0">
                <a:solidFill>
                  <a:schemeClr val="accent2"/>
                </a:solidFill>
              </a:rPr>
              <a:t>stakeholders</a:t>
            </a:r>
            <a:r>
              <a:rPr lang="es-PE" sz="2000" dirty="0" smtClean="0">
                <a:solidFill>
                  <a:schemeClr val="accent2"/>
                </a:solidFill>
              </a:rPr>
              <a:t> tomen decisiones informadas.</a:t>
            </a:r>
          </a:p>
          <a:p>
            <a:pPr marL="285750" indent="-285750">
              <a:buFont typeface="Arial" pitchFamily="34" charset="0"/>
              <a:buChar char="•"/>
            </a:pPr>
            <a:r>
              <a:rPr lang="es-PE" sz="2000" dirty="0" smtClean="0">
                <a:solidFill>
                  <a:schemeClr val="accent2"/>
                </a:solidFill>
              </a:rPr>
              <a:t>El software sigue siendo asequible de mantener? </a:t>
            </a:r>
            <a:br>
              <a:rPr lang="es-PE" sz="2000" dirty="0" smtClean="0">
                <a:solidFill>
                  <a:schemeClr val="accent2"/>
                </a:solidFill>
              </a:rPr>
            </a:br>
            <a:r>
              <a:rPr lang="es-PE" sz="2000" dirty="0" err="1" smtClean="0">
                <a:solidFill>
                  <a:schemeClr val="accent2"/>
                </a:solidFill>
              </a:rPr>
              <a:t>Refactor</a:t>
            </a:r>
            <a:r>
              <a:rPr lang="es-PE" sz="2000" dirty="0" smtClean="0">
                <a:solidFill>
                  <a:schemeClr val="accent2"/>
                </a:solidFill>
              </a:rPr>
              <a:t> </a:t>
            </a:r>
            <a:r>
              <a:rPr lang="es-PE" sz="2000" dirty="0">
                <a:solidFill>
                  <a:schemeClr val="accent2"/>
                </a:solidFill>
              </a:rPr>
              <a:t>o </a:t>
            </a:r>
            <a:r>
              <a:rPr lang="es-PE" sz="2000" dirty="0" err="1">
                <a:solidFill>
                  <a:schemeClr val="accent2"/>
                </a:solidFill>
              </a:rPr>
              <a:t>Rewrite</a:t>
            </a:r>
            <a:r>
              <a:rPr lang="es-PE" sz="2000" dirty="0">
                <a:solidFill>
                  <a:schemeClr val="accent2"/>
                </a:solidFill>
              </a:rPr>
              <a:t>? </a:t>
            </a:r>
            <a:endParaRPr lang="es-PE" sz="2000" dirty="0" smtClean="0">
              <a:solidFill>
                <a:schemeClr val="accent2"/>
              </a:solidFill>
            </a:endParaRPr>
          </a:p>
          <a:p>
            <a:pPr marL="285750" indent="-285750">
              <a:buFont typeface="Arial" pitchFamily="34" charset="0"/>
              <a:buChar char="•"/>
            </a:pPr>
            <a:r>
              <a:rPr lang="es-PE" sz="2000" dirty="0" smtClean="0">
                <a:solidFill>
                  <a:schemeClr val="accent2"/>
                </a:solidFill>
              </a:rPr>
              <a:t>Colocarlo en un balance como "obligación".</a:t>
            </a:r>
            <a:endParaRPr lang="es-PE" sz="2000" dirty="0">
              <a:solidFill>
                <a:schemeClr val="accent2"/>
              </a:solidFill>
            </a:endParaRPr>
          </a:p>
        </p:txBody>
      </p:sp>
    </p:spTree>
    <p:extLst>
      <p:ext uri="{BB962C8B-B14F-4D97-AF65-F5344CB8AC3E}">
        <p14:creationId xmlns:p14="http://schemas.microsoft.com/office/powerpoint/2010/main" val="197629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842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Visualizar</a:t>
            </a:r>
            <a:endParaRPr lang="es-PE" dirty="0"/>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82" y="1115879"/>
            <a:ext cx="8617338" cy="5742122"/>
          </a:xfrm>
          <a:prstGeom prst="rect">
            <a:avLst/>
          </a:prstGeom>
        </p:spPr>
      </p:pic>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solidFill>
                  <a:schemeClr val="tx1"/>
                </a:solidFill>
                <a:latin typeface="Novecento wide Book" pitchFamily="50" charset="0"/>
              </a:rPr>
              <a:t>Cost</a:t>
            </a:r>
            <a:r>
              <a:rPr lang="es-PE" b="1" dirty="0" smtClean="0">
                <a:solidFill>
                  <a:schemeClr val="tx1"/>
                </a:solidFill>
                <a:latin typeface="Novecento wide Book" pitchFamily="50" charset="0"/>
              </a:rPr>
              <a:t> of </a:t>
            </a:r>
            <a:r>
              <a:rPr lang="es-PE" b="1" dirty="0" err="1" smtClean="0">
                <a:solidFill>
                  <a:schemeClr val="tx1"/>
                </a:solidFill>
                <a:latin typeface="Novecento wide Book" pitchFamily="50" charset="0"/>
              </a:rPr>
              <a:t>Change</a:t>
            </a:r>
            <a:endParaRPr lang="es-PE" b="1" dirty="0">
              <a:solidFill>
                <a:schemeClr val="tx1"/>
              </a:solidFill>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sp>
        <p:nvSpPr>
          <p:cNvPr id="3" name="2 Rectángulo redondeado"/>
          <p:cNvSpPr/>
          <p:nvPr/>
        </p:nvSpPr>
        <p:spPr>
          <a:xfrm>
            <a:off x="2396333" y="2512572"/>
            <a:ext cx="1576552"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Debt</a:t>
            </a:r>
            <a:r>
              <a:rPr lang="es-PE" sz="2000" dirty="0" smtClean="0">
                <a:solidFill>
                  <a:srgbClr val="FF0000"/>
                </a:solidFill>
              </a:rPr>
              <a:t> Ratio</a:t>
            </a:r>
            <a:endParaRPr lang="es-PE" sz="2000" dirty="0">
              <a:solidFill>
                <a:srgbClr val="FF0000"/>
              </a:solidFill>
            </a:endParaRPr>
          </a:p>
        </p:txBody>
      </p:sp>
      <p:cxnSp>
        <p:nvCxnSpPr>
          <p:cNvPr id="11" name="10 Conector recto de flecha"/>
          <p:cNvCxnSpPr>
            <a:stCxn id="3" idx="2"/>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Breakdown</a:t>
            </a:r>
            <a:r>
              <a:rPr lang="es-PE" sz="2000" dirty="0" smtClean="0">
                <a:solidFill>
                  <a:srgbClr val="FF0000"/>
                </a:solidFill>
              </a:rPr>
              <a:t> </a:t>
            </a:r>
            <a:r>
              <a:rPr lang="es-PE" sz="2000" dirty="0" err="1" smtClean="0">
                <a:solidFill>
                  <a:srgbClr val="FF0000"/>
                </a:solidFill>
              </a:rPr>
              <a:t>by</a:t>
            </a:r>
            <a:r>
              <a:rPr lang="es-PE" sz="2000" dirty="0" smtClean="0">
                <a:solidFill>
                  <a:srgbClr val="FF0000"/>
                </a:solidFill>
              </a:rPr>
              <a:t> Axis</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43 Rectángulo redondeado"/>
          <p:cNvSpPr/>
          <p:nvPr/>
        </p:nvSpPr>
        <p:spPr>
          <a:xfrm>
            <a:off x="786746" y="5551473"/>
            <a:ext cx="2145639" cy="80202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Cost</a:t>
            </a:r>
            <a:r>
              <a:rPr lang="es-PE" sz="2000" dirty="0" smtClean="0">
                <a:solidFill>
                  <a:srgbClr val="FF0000"/>
                </a:solidFill>
              </a:rPr>
              <a:t> and </a:t>
            </a:r>
            <a:r>
              <a:rPr lang="es-PE" sz="2000" dirty="0" err="1" smtClean="0">
                <a:solidFill>
                  <a:srgbClr val="FF0000"/>
                </a:solidFill>
              </a:rPr>
              <a:t>Work</a:t>
            </a:r>
            <a:endParaRPr lang="es-PE" sz="2000" dirty="0" smtClean="0">
              <a:solidFill>
                <a:srgbClr val="FF0000"/>
              </a:solidFill>
            </a:endParaRPr>
          </a:p>
          <a:p>
            <a:pPr algn="ctr"/>
            <a:r>
              <a:rPr lang="es-PE" sz="2000" dirty="0" err="1" smtClean="0">
                <a:solidFill>
                  <a:srgbClr val="FF0000"/>
                </a:solidFill>
              </a:rPr>
              <a:t>to</a:t>
            </a:r>
            <a:r>
              <a:rPr lang="es-PE" sz="2000" dirty="0" smtClean="0">
                <a:solidFill>
                  <a:srgbClr val="FF0000"/>
                </a:solidFill>
              </a:rPr>
              <a:t> </a:t>
            </a:r>
            <a:r>
              <a:rPr lang="es-PE" sz="2000" dirty="0" err="1">
                <a:solidFill>
                  <a:srgbClr val="FF0000"/>
                </a:solidFill>
              </a:rPr>
              <a:t>R</a:t>
            </a:r>
            <a:r>
              <a:rPr lang="es-PE" sz="2000" dirty="0" err="1" smtClean="0">
                <a:solidFill>
                  <a:srgbClr val="FF0000"/>
                </a:solidFill>
              </a:rPr>
              <a:t>eimburse</a:t>
            </a:r>
            <a:endParaRPr lang="es-PE" sz="2000" dirty="0">
              <a:solidFill>
                <a:srgbClr val="FF0000"/>
              </a:solidFill>
            </a:endParaRPr>
          </a:p>
        </p:txBody>
      </p:sp>
      <p:cxnSp>
        <p:nvCxnSpPr>
          <p:cNvPr id="45" name="44 Conector recto de flecha"/>
          <p:cNvCxnSpPr>
            <a:stCxn id="44" idx="0"/>
          </p:cNvCxnSpPr>
          <p:nvPr/>
        </p:nvCxnSpPr>
        <p:spPr>
          <a:xfrm flipH="1" flipV="1">
            <a:off x="1859565" y="4930265"/>
            <a:ext cx="1" cy="621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CLEAN CODE Y DISCIPLINA SON OBLIGATORIOS</a:t>
            </a:r>
            <a:endParaRPr lang="en-US" b="1" dirty="0">
              <a:solidFill>
                <a:schemeClr val="tx1"/>
              </a:solidFill>
              <a:latin typeface="Novecento wide Book" pitchFamily="50" charset="0"/>
            </a:endParaRPr>
          </a:p>
        </p:txBody>
      </p:sp>
      <p:sp>
        <p:nvSpPr>
          <p:cNvPr id="8" name="7 CuadroTexto"/>
          <p:cNvSpPr txBox="1"/>
          <p:nvPr/>
        </p:nvSpPr>
        <p:spPr>
          <a:xfrm>
            <a:off x="530817" y="2154264"/>
            <a:ext cx="8155983" cy="3447098"/>
          </a:xfrm>
          <a:prstGeom prst="rect">
            <a:avLst/>
          </a:prstGeom>
          <a:noFill/>
        </p:spPr>
        <p:txBody>
          <a:bodyPr wrap="square" rtlCol="0">
            <a:spAutoFit/>
          </a:bodyPr>
          <a:lstStyle/>
          <a:p>
            <a:pPr algn="ctr"/>
            <a:r>
              <a:rPr lang="es-PE" sz="2800" dirty="0" smtClean="0">
                <a:solidFill>
                  <a:srgbClr val="FF0000"/>
                </a:solidFill>
              </a:rPr>
              <a:t>Pregúntate a ti mismo ….</a:t>
            </a:r>
            <a:r>
              <a:rPr lang="es-PE" sz="2800" dirty="0" smtClean="0">
                <a:solidFill>
                  <a:srgbClr val="FF0000"/>
                </a:solidFill>
                <a:latin typeface="Arial" pitchFamily="34" charset="0"/>
                <a:cs typeface="Arial" pitchFamily="34" charset="0"/>
              </a:rPr>
              <a:t>¿</a:t>
            </a:r>
            <a:r>
              <a:rPr lang="es-PE" sz="2800" dirty="0" smtClean="0">
                <a:solidFill>
                  <a:srgbClr val="FF0000"/>
                </a:solidFill>
              </a:rPr>
              <a:t>Cuando he tomado deuda técnica he cumplido lo siguiente?</a:t>
            </a:r>
          </a:p>
          <a:p>
            <a:pPr marL="285750" indent="-285750">
              <a:buFont typeface="Arial" pitchFamily="34" charset="0"/>
              <a:buChar char="•"/>
            </a:pPr>
            <a:endParaRPr lang="es-PE"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El código era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Había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software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de software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29322</TotalTime>
  <Words>4309</Words>
  <Application>Microsoft Office PowerPoint</Application>
  <PresentationFormat>Presentación en pantalla (4:3)</PresentationFormat>
  <Paragraphs>394</Paragraphs>
  <Slides>23</Slides>
  <Notes>23</Notes>
  <HiddenSlides>0</HiddenSlides>
  <MMClips>0</MMClips>
  <ScaleCrop>false</ScaleCrop>
  <HeadingPairs>
    <vt:vector size="4" baseType="variant">
      <vt:variant>
        <vt:lpstr>Tema</vt:lpstr>
      </vt:variant>
      <vt:variant>
        <vt:i4>1</vt:i4>
      </vt:variant>
      <vt:variant>
        <vt:lpstr>Títulos de diapositiva</vt:lpstr>
      </vt:variant>
      <vt:variant>
        <vt:i4>23</vt:i4>
      </vt:variant>
    </vt:vector>
  </HeadingPairs>
  <TitlesOfParts>
    <vt:vector size="24" baseType="lpstr">
      <vt:lpstr>Six 4:3 Light</vt:lpstr>
      <vt:lpstr>reasons</vt:lpstr>
      <vt:lpstr>¿ Cómo nos sentimos acerca de la calidad de nuestro código ?</vt:lpstr>
      <vt:lpstr>Metáfora</vt:lpstr>
      <vt:lpstr>Cost of Change</vt:lpstr>
      <vt:lpstr>MÉTRICA</vt:lpstr>
      <vt:lpstr>software debt is good</vt:lpstr>
      <vt:lpstr>Presentación de PowerPoint</vt:lpstr>
      <vt:lpstr>software debt is bad</vt:lpstr>
      <vt:lpstr>Enfrenta la cruda realidad</vt:lpstr>
      <vt:lpstr>Presentación de PowerPoint</vt:lpstr>
      <vt:lpstr>Involucrar y EDUCAR</vt:lpstr>
      <vt:lpstr>Presentación de PowerPoint</vt:lpstr>
      <vt:lpstr>Presentación de PowerPoint</vt:lpstr>
      <vt:lpstr>medir</vt:lpstr>
      <vt:lpstr>Presentación de PowerPoint</vt:lpstr>
      <vt:lpstr>Presentación de PowerPoint</vt:lpstr>
      <vt:lpstr>Presentación de PowerPoint</vt:lpstr>
      <vt:lpstr>Presentación de PowerPoint</vt:lpstr>
      <vt:lpstr>Presentación de PowerPoint</vt:lpstr>
      <vt:lpstr>Visualizar</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Snahider</cp:lastModifiedBy>
  <cp:revision>1842</cp:revision>
  <dcterms:created xsi:type="dcterms:W3CDTF">2006-08-16T00:00:00Z</dcterms:created>
  <dcterms:modified xsi:type="dcterms:W3CDTF">2013-10-01T09:09:24Z</dcterms:modified>
</cp:coreProperties>
</file>